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70" r:id="rId5"/>
    <p:sldId id="269" r:id="rId6"/>
    <p:sldId id="268" r:id="rId7"/>
    <p:sldId id="267" r:id="rId8"/>
    <p:sldId id="271" r:id="rId9"/>
    <p:sldId id="272" r:id="rId10"/>
    <p:sldId id="273" r:id="rId11"/>
    <p:sldId id="274" r:id="rId12"/>
    <p:sldId id="275" r:id="rId13"/>
    <p:sldId id="276" r:id="rId14"/>
    <p:sldId id="277" r:id="rId15"/>
    <p:sldId id="278"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y Towner" initials="C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83389" autoAdjust="0"/>
  </p:normalViewPr>
  <p:slideViewPr>
    <p:cSldViewPr snapToGrid="0">
      <p:cViewPr varScale="1">
        <p:scale>
          <a:sx n="92" d="100"/>
          <a:sy n="92" d="100"/>
        </p:scale>
        <p:origin x="1360" y="184"/>
      </p:cViewPr>
      <p:guideLst>
        <p:guide pos="3840"/>
        <p:guide orient="horz" pos="2160"/>
      </p:guideLst>
    </p:cSldViewPr>
  </p:slideViewPr>
  <p:outlineViewPr>
    <p:cViewPr>
      <p:scale>
        <a:sx n="33" d="100"/>
        <a:sy n="33" d="100"/>
      </p:scale>
      <p:origin x="0" y="2530"/>
    </p:cViewPr>
  </p:outlineViewPr>
  <p:notesTextViewPr>
    <p:cViewPr>
      <p:scale>
        <a:sx n="1" d="1"/>
        <a:sy n="1" d="1"/>
      </p:scale>
      <p:origin x="0" y="0"/>
    </p:cViewPr>
  </p:notesTextViewPr>
  <p:notesViewPr>
    <p:cSldViewPr snapToGrid="0">
      <p:cViewPr varScale="1">
        <p:scale>
          <a:sx n="82" d="100"/>
          <a:sy n="82" d="100"/>
        </p:scale>
        <p:origin x="3852"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91099-7EBE-4D12-B880-CCA6B38B92A6}" type="datetimeFigureOut">
              <a:rPr lang="en-US" smtClean="0"/>
              <a:t>10/30/18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A36C10-A9D4-4995-9BAF-95FBD77A724B}" type="slidenum">
              <a:rPr lang="en-US" smtClean="0"/>
              <a:t>‹#›</a:t>
            </a:fld>
            <a:endParaRPr lang="en-US" dirty="0"/>
          </a:p>
        </p:txBody>
      </p:sp>
    </p:spTree>
    <p:extLst>
      <p:ext uri="{BB962C8B-B14F-4D97-AF65-F5344CB8AC3E}">
        <p14:creationId xmlns:p14="http://schemas.microsoft.com/office/powerpoint/2010/main" val="2509218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CF4299-1721-48C6-878D-74296BE00D21}" type="datetimeFigureOut">
              <a:rPr lang="en-US" smtClean="0"/>
              <a:t>10/30/18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EF9EC-8318-4FF6-847E-A85BBD2B7E49}" type="slidenum">
              <a:rPr lang="en-US" smtClean="0"/>
              <a:t>‹#›</a:t>
            </a:fld>
            <a:endParaRPr lang="en-US" dirty="0"/>
          </a:p>
        </p:txBody>
      </p:sp>
    </p:spTree>
    <p:extLst>
      <p:ext uri="{BB962C8B-B14F-4D97-AF65-F5344CB8AC3E}">
        <p14:creationId xmlns:p14="http://schemas.microsoft.com/office/powerpoint/2010/main" val="228319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elderly of Okinawa, Japan are a very traditional type of people. From their way of life to the types of food they eat, Okinawans stick to their roots. Their main diet consists of foods such as pork, sweet potatoes, fish, grains, and lots of vegetables which keep them healthy. By not eating greasy foods, limiting alcohol consumption, and red meats, and instead eating foods that are good for the body, helps keep Okinawa’s elderly active and energetic. Since the elderly practice a healthy living, this type of lifestyle helps to contribute to the fact that there are more centurions living in Okinawa than any place in the world. These long-lived citizens are a well respected part of society and communities. Being philosophical and purposeful is a way to live a happy life for the elders of Okinawa. They believe in the philosophy of </a:t>
            </a:r>
            <a:r>
              <a:rPr lang="en-US" sz="1200" b="0" i="0" u="none" strike="noStrike" kern="1200" dirty="0" err="1">
                <a:solidFill>
                  <a:schemeClr val="tx1"/>
                </a:solidFill>
                <a:effectLst/>
                <a:latin typeface="+mn-lt"/>
                <a:ea typeface="+mn-ea"/>
                <a:cs typeface="+mn-cs"/>
              </a:rPr>
              <a:t>Ikigai</a:t>
            </a:r>
            <a:r>
              <a:rPr lang="en-US" sz="1200" b="0" i="0" u="none" strike="noStrike" kern="1200" dirty="0">
                <a:solidFill>
                  <a:schemeClr val="tx1"/>
                </a:solidFill>
                <a:effectLst/>
                <a:latin typeface="+mn-lt"/>
                <a:ea typeface="+mn-ea"/>
                <a:cs typeface="+mn-cs"/>
              </a:rPr>
              <a:t>, which is essentially having a sense of purpose. Finding a purpose in everything that you do, such as waking up, going to work, cleaning, you can live a happy and fulfilling life while limiting the everyday stressors to a minimum. With a positive outlook on life thanks to the philosophy of </a:t>
            </a:r>
            <a:r>
              <a:rPr lang="en-US" sz="1200" b="0" i="0" u="none" strike="noStrike" kern="1200" dirty="0" err="1">
                <a:solidFill>
                  <a:schemeClr val="tx1"/>
                </a:solidFill>
                <a:effectLst/>
                <a:latin typeface="+mn-lt"/>
                <a:ea typeface="+mn-ea"/>
                <a:cs typeface="+mn-cs"/>
              </a:rPr>
              <a:t>Ikigai</a:t>
            </a:r>
            <a:r>
              <a:rPr lang="en-US" sz="1200" b="0" i="0" u="none" strike="noStrike" kern="1200" dirty="0">
                <a:solidFill>
                  <a:schemeClr val="tx1"/>
                </a:solidFill>
                <a:effectLst/>
                <a:latin typeface="+mn-lt"/>
                <a:ea typeface="+mn-ea"/>
                <a:cs typeface="+mn-cs"/>
              </a:rPr>
              <a:t>, the elderly Okinawan’s work hard at their job and some even continue working well past 70 years old. Okinawa’s elderly are a hard-working and social group of people. They believe in having social gathering and trusting connections with others so that in times of need, they’ll have people whom they can trust to turn to.</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3</a:t>
            </a:fld>
            <a:endParaRPr lang="en-US" dirty="0"/>
          </a:p>
        </p:txBody>
      </p:sp>
    </p:spTree>
    <p:extLst>
      <p:ext uri="{BB962C8B-B14F-4D97-AF65-F5344CB8AC3E}">
        <p14:creationId xmlns:p14="http://schemas.microsoft.com/office/powerpoint/2010/main" val="1913610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One object that can be seen all over Okinawa and are probably one of the most important are the </a:t>
            </a:r>
            <a:r>
              <a:rPr lang="en-US" sz="1200" b="0" i="0" u="none" strike="noStrike" kern="1200" dirty="0" err="1">
                <a:solidFill>
                  <a:schemeClr val="tx1"/>
                </a:solidFill>
                <a:effectLst/>
                <a:latin typeface="+mn-lt"/>
                <a:ea typeface="+mn-ea"/>
                <a:cs typeface="+mn-cs"/>
              </a:rPr>
              <a:t>shisa</a:t>
            </a:r>
            <a:r>
              <a:rPr lang="en-US" sz="1200" b="0" i="0" u="none" strike="noStrike" kern="1200" dirty="0">
                <a:solidFill>
                  <a:schemeClr val="tx1"/>
                </a:solidFill>
                <a:effectLst/>
                <a:latin typeface="+mn-lt"/>
                <a:ea typeface="+mn-ea"/>
                <a:cs typeface="+mn-cs"/>
              </a:rPr>
              <a:t> guards. Usually placed at the front of the house or on rooftops, these lion-dogs are thought to keep bad spirits out and keep the good ones in. </a:t>
            </a:r>
            <a:r>
              <a:rPr lang="en-US" sz="1200" b="0" i="0" u="none" strike="noStrike" kern="1200" dirty="0" err="1">
                <a:solidFill>
                  <a:schemeClr val="tx1"/>
                </a:solidFill>
                <a:effectLst/>
                <a:latin typeface="+mn-lt"/>
                <a:ea typeface="+mn-ea"/>
                <a:cs typeface="+mn-cs"/>
              </a:rPr>
              <a:t>Shisa</a:t>
            </a:r>
            <a:r>
              <a:rPr lang="en-US" sz="1200" b="0" i="0" u="none" strike="noStrike" kern="1200" dirty="0">
                <a:solidFill>
                  <a:schemeClr val="tx1"/>
                </a:solidFill>
                <a:effectLst/>
                <a:latin typeface="+mn-lt"/>
                <a:ea typeface="+mn-ea"/>
                <a:cs typeface="+mn-cs"/>
              </a:rPr>
              <a:t> guards are found in pairs with one mouth open and the other one closed. The open mouth represent keeping the bad spirits out and the closed mouth represents keeping the good ones in.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Another object that you’ll find everywhere, are the </a:t>
            </a:r>
            <a:r>
              <a:rPr lang="en-US" sz="1200" b="0" i="0" u="none" strike="noStrike" kern="1200" dirty="0" err="1">
                <a:solidFill>
                  <a:schemeClr val="tx1"/>
                </a:solidFill>
                <a:effectLst/>
                <a:latin typeface="+mn-lt"/>
                <a:ea typeface="+mn-ea"/>
                <a:cs typeface="+mn-cs"/>
              </a:rPr>
              <a:t>ishigantos</a:t>
            </a:r>
            <a:r>
              <a:rPr lang="en-US" sz="1200" b="0" i="0" u="none" strike="noStrike" kern="1200" dirty="0">
                <a:solidFill>
                  <a:schemeClr val="tx1"/>
                </a:solidFill>
                <a:effectLst/>
                <a:latin typeface="+mn-lt"/>
                <a:ea typeface="+mn-ea"/>
                <a:cs typeface="+mn-cs"/>
              </a:rPr>
              <a:t>. These are charms, tablets, or simply writings that are placed at intersections because it’s believed that spirits can only move forward in a straight line. If evil spirits encounter the </a:t>
            </a:r>
            <a:r>
              <a:rPr lang="en-US" sz="1200" b="0" i="0" u="none" strike="noStrike" kern="1200" dirty="0" err="1">
                <a:solidFill>
                  <a:schemeClr val="tx1"/>
                </a:solidFill>
                <a:effectLst/>
                <a:latin typeface="+mn-lt"/>
                <a:ea typeface="+mn-ea"/>
                <a:cs typeface="+mn-cs"/>
              </a:rPr>
              <a:t>ishiganto</a:t>
            </a:r>
            <a:r>
              <a:rPr lang="en-US" sz="1200" b="0" i="0" u="none" strike="noStrike" kern="1200" dirty="0">
                <a:solidFill>
                  <a:schemeClr val="tx1"/>
                </a:solidFill>
                <a:effectLst/>
                <a:latin typeface="+mn-lt"/>
                <a:ea typeface="+mn-ea"/>
                <a:cs typeface="+mn-cs"/>
              </a:rPr>
              <a:t>, they will dissipate. You’ll also find the </a:t>
            </a:r>
            <a:r>
              <a:rPr lang="en-US" sz="1200" b="0" i="0" u="none" strike="noStrike" kern="1200" dirty="0" err="1">
                <a:solidFill>
                  <a:schemeClr val="tx1"/>
                </a:solidFill>
                <a:effectLst/>
                <a:latin typeface="+mn-lt"/>
                <a:ea typeface="+mn-ea"/>
                <a:cs typeface="+mn-cs"/>
              </a:rPr>
              <a:t>ishigantos</a:t>
            </a:r>
            <a:r>
              <a:rPr lang="en-US" sz="1200" b="0" i="0" u="none" strike="noStrike" kern="1200" dirty="0">
                <a:solidFill>
                  <a:schemeClr val="tx1"/>
                </a:solidFill>
                <a:effectLst/>
                <a:latin typeface="+mn-lt"/>
                <a:ea typeface="+mn-ea"/>
                <a:cs typeface="+mn-cs"/>
              </a:rPr>
              <a:t> on a house that is at an intersection. One story behind the </a:t>
            </a:r>
            <a:r>
              <a:rPr lang="en-US" sz="1200" b="0" i="0" u="none" strike="noStrike" kern="1200" dirty="0" err="1">
                <a:solidFill>
                  <a:schemeClr val="tx1"/>
                </a:solidFill>
                <a:effectLst/>
                <a:latin typeface="+mn-lt"/>
                <a:ea typeface="+mn-ea"/>
                <a:cs typeface="+mn-cs"/>
              </a:rPr>
              <a:t>ishiganto</a:t>
            </a:r>
            <a:r>
              <a:rPr lang="en-US" sz="1200" b="0" i="0" u="none" strike="noStrike" kern="1200" dirty="0">
                <a:solidFill>
                  <a:schemeClr val="tx1"/>
                </a:solidFill>
                <a:effectLst/>
                <a:latin typeface="+mn-lt"/>
                <a:ea typeface="+mn-ea"/>
                <a:cs typeface="+mn-cs"/>
              </a:rPr>
              <a:t> is that there was a great warrior who fought evil spirits and made a name for himself among the spirit world, and if spirits came across the </a:t>
            </a:r>
            <a:r>
              <a:rPr lang="en-US" sz="1200" b="0" i="0" u="none" strike="noStrike" kern="1200" dirty="0" err="1">
                <a:solidFill>
                  <a:schemeClr val="tx1"/>
                </a:solidFill>
                <a:effectLst/>
                <a:latin typeface="+mn-lt"/>
                <a:ea typeface="+mn-ea"/>
                <a:cs typeface="+mn-cs"/>
              </a:rPr>
              <a:t>ishiganto</a:t>
            </a:r>
            <a:r>
              <a:rPr lang="en-US" sz="1200" b="0" i="0" u="none" strike="noStrike" kern="1200" dirty="0">
                <a:solidFill>
                  <a:schemeClr val="tx1"/>
                </a:solidFill>
                <a:effectLst/>
                <a:latin typeface="+mn-lt"/>
                <a:ea typeface="+mn-ea"/>
                <a:cs typeface="+mn-cs"/>
              </a:rPr>
              <a:t> charms, they would flee for fear of the great warrior.</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 </a:t>
            </a:r>
            <a:r>
              <a:rPr lang="en-US" sz="1200" b="0" i="0" u="none" strike="noStrike" kern="1200" dirty="0" err="1">
                <a:solidFill>
                  <a:schemeClr val="tx1"/>
                </a:solidFill>
                <a:effectLst/>
                <a:latin typeface="+mn-lt"/>
                <a:ea typeface="+mn-ea"/>
                <a:cs typeface="+mn-cs"/>
              </a:rPr>
              <a:t>hinukan</a:t>
            </a:r>
            <a:r>
              <a:rPr lang="en-US" sz="1200" b="0" i="0" u="none" strike="noStrike" kern="1200" dirty="0">
                <a:solidFill>
                  <a:schemeClr val="tx1"/>
                </a:solidFill>
                <a:effectLst/>
                <a:latin typeface="+mn-lt"/>
                <a:ea typeface="+mn-ea"/>
                <a:cs typeface="+mn-cs"/>
              </a:rPr>
              <a:t>, also known as </a:t>
            </a:r>
            <a:r>
              <a:rPr lang="en-US" sz="1200" b="0" i="0" u="none" strike="noStrike" kern="1200" dirty="0" err="1">
                <a:solidFill>
                  <a:schemeClr val="tx1"/>
                </a:solidFill>
                <a:effectLst/>
                <a:latin typeface="+mn-lt"/>
                <a:ea typeface="+mn-ea"/>
                <a:cs typeface="+mn-cs"/>
              </a:rPr>
              <a:t>umichimon</a:t>
            </a:r>
            <a:r>
              <a:rPr lang="en-US" sz="1200" b="0" i="0" u="none" strike="noStrike" kern="1200" dirty="0">
                <a:solidFill>
                  <a:schemeClr val="tx1"/>
                </a:solidFill>
                <a:effectLst/>
                <a:latin typeface="+mn-lt"/>
                <a:ea typeface="+mn-ea"/>
                <a:cs typeface="+mn-cs"/>
              </a:rPr>
              <a:t>, is a respected fire deity for which an altar to honor the deity can usually be found in the kitchen of an Okinawan home. The oldest female of the household maintains the altar and prays to the fire god for good fortune and protection over her family.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One object of historical significance is the Ryukyu Investiture crowns. Before Japan annexed Okinawa, the islands were called Ryukyu Islands and were under Chinese influence. The crowns were given to the Ryukyu kings from the Chinese courts.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Another object that has a historical significance to the people of Okinawa are the </a:t>
            </a:r>
            <a:r>
              <a:rPr lang="en-US" sz="1200" b="0" i="0" u="none" strike="noStrike" kern="1200" dirty="0" err="1">
                <a:solidFill>
                  <a:schemeClr val="tx1"/>
                </a:solidFill>
                <a:effectLst/>
                <a:latin typeface="+mn-lt"/>
                <a:ea typeface="+mn-ea"/>
                <a:cs typeface="+mn-cs"/>
              </a:rPr>
              <a:t>Magiri-zu</a:t>
            </a:r>
            <a:r>
              <a:rPr lang="en-US" sz="1200" b="0" i="0" u="none" strike="noStrike" kern="1200" dirty="0">
                <a:solidFill>
                  <a:schemeClr val="tx1"/>
                </a:solidFill>
                <a:effectLst/>
                <a:latin typeface="+mn-lt"/>
                <a:ea typeface="+mn-ea"/>
                <a:cs typeface="+mn-cs"/>
              </a:rPr>
              <a:t> maps. These maps were drawn out during their ever-so-important Ryukyu Era. Twenty-five maps were made depicting the islands of Ryukyu and only a few are left today due to war and conflict as the maps were either stolen or destroyed.</a:t>
            </a:r>
            <a:endParaRPr lang="en-US" b="0" dirty="0">
              <a:effectLst/>
            </a:endParaRP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4</a:t>
            </a:fld>
            <a:endParaRPr lang="en-US" dirty="0"/>
          </a:p>
        </p:txBody>
      </p:sp>
    </p:spTree>
    <p:extLst>
      <p:ext uri="{BB962C8B-B14F-4D97-AF65-F5344CB8AC3E}">
        <p14:creationId xmlns:p14="http://schemas.microsoft.com/office/powerpoint/2010/main" val="1474130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The </a:t>
            </a:r>
            <a:r>
              <a:rPr lang="en-US" sz="1200" b="0" i="0" u="none" strike="noStrike" kern="1200" dirty="0" err="1">
                <a:solidFill>
                  <a:schemeClr val="tx1"/>
                </a:solidFill>
                <a:effectLst/>
                <a:latin typeface="+mn-lt"/>
                <a:ea typeface="+mn-ea"/>
                <a:cs typeface="+mn-cs"/>
              </a:rPr>
              <a:t>Itoman</a:t>
            </a:r>
            <a:r>
              <a:rPr lang="en-US" sz="1200" b="0" i="0" u="none" strike="noStrike" kern="1200" dirty="0">
                <a:solidFill>
                  <a:schemeClr val="tx1"/>
                </a:solidFill>
                <a:effectLst/>
                <a:latin typeface="+mn-lt"/>
                <a:ea typeface="+mn-ea"/>
                <a:cs typeface="+mn-cs"/>
              </a:rPr>
              <a:t> Great Tug-of-War</a:t>
            </a:r>
            <a:r>
              <a:rPr lang="en-US" sz="1200" b="0" i="0" u="none" strike="noStrike" kern="1200" baseline="0" dirty="0">
                <a:solidFill>
                  <a:schemeClr val="tx1"/>
                </a:solidFill>
                <a:effectLst/>
                <a:latin typeface="+mn-lt"/>
                <a:ea typeface="+mn-ea"/>
                <a:cs typeface="+mn-cs"/>
              </a:rPr>
              <a:t> is an</a:t>
            </a:r>
            <a:r>
              <a:rPr lang="en-US" sz="1200" b="0" i="0" u="none" strike="noStrike" kern="1200" dirty="0">
                <a:solidFill>
                  <a:schemeClr val="tx1"/>
                </a:solidFill>
                <a:effectLst/>
                <a:latin typeface="+mn-lt"/>
                <a:ea typeface="+mn-ea"/>
                <a:cs typeface="+mn-cs"/>
              </a:rPr>
              <a:t> event that</a:t>
            </a:r>
            <a:r>
              <a:rPr lang="en-US" sz="1200" b="0" i="0" u="none" strike="noStrike" kern="1200" baseline="0" dirty="0">
                <a:solidFill>
                  <a:schemeClr val="tx1"/>
                </a:solidFill>
                <a:effectLst/>
                <a:latin typeface="+mn-lt"/>
                <a:ea typeface="+mn-ea"/>
                <a:cs typeface="+mn-cs"/>
              </a:rPr>
              <a:t> is</a:t>
            </a:r>
            <a:r>
              <a:rPr lang="en-US" sz="1200" b="0" i="0" u="none" strike="noStrike" kern="1200" dirty="0">
                <a:solidFill>
                  <a:schemeClr val="tx1"/>
                </a:solidFill>
                <a:effectLst/>
                <a:latin typeface="+mn-lt"/>
                <a:ea typeface="+mn-ea"/>
                <a:cs typeface="+mn-cs"/>
              </a:rPr>
              <a:t> held on August 15th of the Lunar calendar every year and done during the harvest moon. The Great Tug-of-war is done in hopes that the harvest god will bring a good harvest and fortune for the year to come.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The </a:t>
            </a:r>
            <a:r>
              <a:rPr lang="en-US" sz="1200" b="0" i="0" u="none" strike="noStrike" kern="1200" dirty="0" err="1">
                <a:solidFill>
                  <a:schemeClr val="tx1"/>
                </a:solidFill>
                <a:effectLst/>
                <a:latin typeface="+mn-lt"/>
                <a:ea typeface="+mn-ea"/>
                <a:cs typeface="+mn-cs"/>
              </a:rPr>
              <a:t>Shuri</a:t>
            </a:r>
            <a:r>
              <a:rPr lang="en-US" sz="1200" b="0" i="0" u="none" strike="noStrike" kern="1200" dirty="0">
                <a:solidFill>
                  <a:schemeClr val="tx1"/>
                </a:solidFill>
                <a:effectLst/>
                <a:latin typeface="+mn-lt"/>
                <a:ea typeface="+mn-ea"/>
                <a:cs typeface="+mn-cs"/>
              </a:rPr>
              <a:t> Castle Festival is probably one of the more important festivals of Okinawa. It’s a celebration that's held every year to honor the enthronement of Okinawa’s first king. </a:t>
            </a:r>
          </a:p>
          <a:p>
            <a:pPr marL="171450" indent="-171450" rtl="0">
              <a:buFont typeface="Arial" panose="020B0604020202020204" pitchFamily="34" charset="0"/>
              <a:buChar char="•"/>
            </a:pPr>
            <a:r>
              <a:rPr lang="en-US" sz="1200" b="0" i="0" u="none" strike="noStrike" kern="1200" dirty="0" err="1">
                <a:solidFill>
                  <a:schemeClr val="tx1"/>
                </a:solidFill>
                <a:effectLst/>
                <a:latin typeface="+mn-lt"/>
                <a:ea typeface="+mn-ea"/>
                <a:cs typeface="+mn-cs"/>
              </a:rPr>
              <a:t>Eisa</a:t>
            </a:r>
            <a:r>
              <a:rPr lang="en-US" sz="1200" b="0" i="0" u="none" strike="noStrike" kern="1200" dirty="0">
                <a:solidFill>
                  <a:schemeClr val="tx1"/>
                </a:solidFill>
                <a:effectLst/>
                <a:latin typeface="+mn-lt"/>
                <a:ea typeface="+mn-ea"/>
                <a:cs typeface="+mn-cs"/>
              </a:rPr>
              <a:t> is a type of dance and drumming that was done to help send of spirits back to the spirit world after they had visited for the ancestral Bon Festival. The 10,000 </a:t>
            </a:r>
            <a:r>
              <a:rPr lang="en-US" sz="1200" b="0" i="0" u="none" strike="noStrike" kern="1200" dirty="0" err="1">
                <a:solidFill>
                  <a:schemeClr val="tx1"/>
                </a:solidFill>
                <a:effectLst/>
                <a:latin typeface="+mn-lt"/>
                <a:ea typeface="+mn-ea"/>
                <a:cs typeface="+mn-cs"/>
              </a:rPr>
              <a:t>Eisa</a:t>
            </a:r>
            <a:r>
              <a:rPr lang="en-US" sz="1200" b="0" i="0" u="none" strike="noStrike" kern="1200" dirty="0">
                <a:solidFill>
                  <a:schemeClr val="tx1"/>
                </a:solidFill>
                <a:effectLst/>
                <a:latin typeface="+mn-lt"/>
                <a:ea typeface="+mn-ea"/>
                <a:cs typeface="+mn-cs"/>
              </a:rPr>
              <a:t> Dance Parade takes place on the first of August every year. Thousands participate in the </a:t>
            </a:r>
            <a:r>
              <a:rPr lang="en-US" sz="1200" b="0" i="0" u="none" strike="noStrike" kern="1200" dirty="0" err="1">
                <a:solidFill>
                  <a:schemeClr val="tx1"/>
                </a:solidFill>
                <a:effectLst/>
                <a:latin typeface="+mn-lt"/>
                <a:ea typeface="+mn-ea"/>
                <a:cs typeface="+mn-cs"/>
              </a:rPr>
              <a:t>Eisa</a:t>
            </a:r>
            <a:r>
              <a:rPr lang="en-US" sz="1200" b="0" i="0" u="none" strike="noStrike" kern="1200" dirty="0">
                <a:solidFill>
                  <a:schemeClr val="tx1"/>
                </a:solidFill>
                <a:effectLst/>
                <a:latin typeface="+mn-lt"/>
                <a:ea typeface="+mn-ea"/>
                <a:cs typeface="+mn-cs"/>
              </a:rPr>
              <a:t> tradition of dance and </a:t>
            </a:r>
            <a:r>
              <a:rPr lang="en-US" sz="1200" b="0" i="0" u="none" strike="noStrike" kern="1200" dirty="0" err="1">
                <a:solidFill>
                  <a:schemeClr val="tx1"/>
                </a:solidFill>
                <a:effectLst/>
                <a:latin typeface="+mn-lt"/>
                <a:ea typeface="+mn-ea"/>
                <a:cs typeface="+mn-cs"/>
              </a:rPr>
              <a:t>taiko</a:t>
            </a:r>
            <a:r>
              <a:rPr lang="en-US" sz="1200" b="0" i="0" u="none" strike="noStrike" kern="1200" dirty="0">
                <a:solidFill>
                  <a:schemeClr val="tx1"/>
                </a:solidFill>
                <a:effectLst/>
                <a:latin typeface="+mn-lt"/>
                <a:ea typeface="+mn-ea"/>
                <a:cs typeface="+mn-cs"/>
              </a:rPr>
              <a:t> drumming in Okinawa.</a:t>
            </a:r>
            <a:endParaRPr lang="en-US" b="0" dirty="0">
              <a:effectLst/>
            </a:endParaRP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 significant event of the historical nature was the Battle of Okinawa. This battle was a major turning point in the war against the Japanese. Many people lost their lives on the island of Okinawa. For the American’s, taking control Okinawa meant they were one step closer in winning the war.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Another event of great significance was that before Okinawa was called Okinawa, they were the Ryukyu islands. They were independent from Japan and had strong trading relations with China. Japan eventually led an invasion on the islands and annexed them making them as we know today, Okinawa.</a:t>
            </a:r>
            <a:endParaRPr lang="en-US" b="0" dirty="0">
              <a:effectLst/>
            </a:endParaRP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5</a:t>
            </a:fld>
            <a:endParaRPr lang="en-US" dirty="0"/>
          </a:p>
        </p:txBody>
      </p:sp>
    </p:spTree>
    <p:extLst>
      <p:ext uri="{BB962C8B-B14F-4D97-AF65-F5344CB8AC3E}">
        <p14:creationId xmlns:p14="http://schemas.microsoft.com/office/powerpoint/2010/main" val="1382179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Okinawa was annexed as part of Japan, it was known as the Ryukyu Islands. The Ryukyu Island creation myth tells the story of how the islands were created and the goddess who created them.</a:t>
            </a:r>
          </a:p>
          <a:p>
            <a:r>
              <a:rPr lang="en-US" sz="1200" kern="1200" dirty="0" err="1">
                <a:solidFill>
                  <a:schemeClr val="tx1"/>
                </a:solidFill>
                <a:effectLst/>
                <a:latin typeface="+mn-lt"/>
                <a:ea typeface="+mn-ea"/>
                <a:cs typeface="+mn-cs"/>
              </a:rPr>
              <a:t>Nirai</a:t>
            </a:r>
            <a:r>
              <a:rPr lang="en-US" sz="1200" kern="1200" dirty="0">
                <a:solidFill>
                  <a:schemeClr val="tx1"/>
                </a:solidFill>
                <a:effectLst/>
                <a:latin typeface="+mn-lt"/>
                <a:ea typeface="+mn-ea"/>
                <a:cs typeface="+mn-cs"/>
              </a:rPr>
              <a:t> Kanai is believed to be a world of its own. </a:t>
            </a:r>
            <a:r>
              <a:rPr lang="en-US" sz="1200" u="none" kern="1200" dirty="0" err="1">
                <a:solidFill>
                  <a:schemeClr val="tx1"/>
                </a:solidFill>
                <a:effectLst/>
                <a:latin typeface="+mn-lt"/>
                <a:ea typeface="+mn-ea"/>
                <a:cs typeface="+mn-cs"/>
              </a:rPr>
              <a:t>Nirai</a:t>
            </a:r>
            <a:r>
              <a:rPr lang="en-US" sz="1200" u="none" kern="1200" dirty="0">
                <a:solidFill>
                  <a:schemeClr val="tx1"/>
                </a:solidFill>
                <a:effectLst/>
                <a:latin typeface="+mn-lt"/>
                <a:ea typeface="+mn-ea"/>
                <a:cs typeface="+mn-cs"/>
              </a:rPr>
              <a:t> Kanai is not </a:t>
            </a:r>
            <a:r>
              <a:rPr lang="en-US" sz="1200" kern="1200" dirty="0">
                <a:solidFill>
                  <a:schemeClr val="tx1"/>
                </a:solidFill>
                <a:effectLst/>
                <a:latin typeface="+mn-lt"/>
                <a:ea typeface="+mn-ea"/>
                <a:cs typeface="+mn-cs"/>
              </a:rPr>
              <a:t>of our own and known as the Other World. </a:t>
            </a:r>
            <a:r>
              <a:rPr lang="en-US" sz="1200" kern="1200" dirty="0" err="1">
                <a:solidFill>
                  <a:schemeClr val="tx1"/>
                </a:solidFill>
                <a:effectLst/>
                <a:latin typeface="+mn-lt"/>
                <a:ea typeface="+mn-ea"/>
                <a:cs typeface="+mn-cs"/>
              </a:rPr>
              <a:t>Nirai</a:t>
            </a:r>
            <a:r>
              <a:rPr lang="en-US" sz="1200" kern="1200" dirty="0">
                <a:solidFill>
                  <a:schemeClr val="tx1"/>
                </a:solidFill>
                <a:effectLst/>
                <a:latin typeface="+mn-lt"/>
                <a:ea typeface="+mn-ea"/>
                <a:cs typeface="+mn-cs"/>
              </a:rPr>
              <a:t> Kanai is where the gods live and everything begins and originates. This is where the Heavenly Emperor </a:t>
            </a:r>
            <a:r>
              <a:rPr lang="en-US" sz="1200" u="none" kern="1200" dirty="0">
                <a:solidFill>
                  <a:schemeClr val="tx1"/>
                </a:solidFill>
                <a:effectLst/>
                <a:latin typeface="+mn-lt"/>
                <a:ea typeface="+mn-ea"/>
                <a:cs typeface="+mn-cs"/>
              </a:rPr>
              <a:t>lives, and</a:t>
            </a:r>
            <a:r>
              <a:rPr lang="en-US" sz="1200" kern="1200" dirty="0">
                <a:solidFill>
                  <a:schemeClr val="tx1"/>
                </a:solidFill>
                <a:effectLst/>
                <a:latin typeface="+mn-lt"/>
                <a:ea typeface="+mn-ea"/>
                <a:cs typeface="+mn-cs"/>
              </a:rPr>
              <a:t> one day he noticed something about the world below. There were no islands. Thus the Heavenly Emperor decided to make it happen and have them created. </a:t>
            </a:r>
            <a:r>
              <a:rPr lang="en-US" sz="1200" kern="1200" dirty="0" err="1">
                <a:solidFill>
                  <a:schemeClr val="tx1"/>
                </a:solidFill>
                <a:effectLst/>
                <a:latin typeface="+mn-lt"/>
                <a:ea typeface="+mn-ea"/>
                <a:cs typeface="+mn-cs"/>
              </a:rPr>
              <a:t>Amamikyo</a:t>
            </a:r>
            <a:r>
              <a:rPr lang="en-US" sz="1200" kern="1200" dirty="0">
                <a:solidFill>
                  <a:schemeClr val="tx1"/>
                </a:solidFill>
                <a:effectLst/>
                <a:latin typeface="+mn-lt"/>
                <a:ea typeface="+mn-ea"/>
                <a:cs typeface="+mn-cs"/>
              </a:rPr>
              <a:t> was the goddess that the Heavenly Emperor ordered to create islands. </a:t>
            </a:r>
          </a:p>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6</a:t>
            </a:fld>
            <a:endParaRPr lang="en-US" dirty="0"/>
          </a:p>
        </p:txBody>
      </p:sp>
    </p:spTree>
    <p:extLst>
      <p:ext uri="{BB962C8B-B14F-4D97-AF65-F5344CB8AC3E}">
        <p14:creationId xmlns:p14="http://schemas.microsoft.com/office/powerpoint/2010/main" val="3550027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she began creating the Ryukyu Islands, she needed materials. </a:t>
            </a:r>
            <a:r>
              <a:rPr lang="en-US" sz="1200" kern="1200" dirty="0" err="1">
                <a:solidFill>
                  <a:schemeClr val="tx1"/>
                </a:solidFill>
                <a:effectLst/>
                <a:latin typeface="+mn-lt"/>
                <a:ea typeface="+mn-ea"/>
                <a:cs typeface="+mn-cs"/>
              </a:rPr>
              <a:t>Shinerikyu</a:t>
            </a:r>
            <a:r>
              <a:rPr lang="en-US" sz="1200" kern="1200" dirty="0">
                <a:solidFill>
                  <a:schemeClr val="tx1"/>
                </a:solidFill>
                <a:effectLst/>
                <a:latin typeface="+mn-lt"/>
                <a:ea typeface="+mn-ea"/>
                <a:cs typeface="+mn-cs"/>
              </a:rPr>
              <a:t>, a god, was then sent to fetch materials such as grass, stone, and trees. She continued to mold and create the islands</a:t>
            </a:r>
            <a:r>
              <a:rPr lang="en-US" sz="1200" u="sng"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and once they were done, </a:t>
            </a:r>
            <a:r>
              <a:rPr lang="en-US" sz="1200" kern="1200" dirty="0" err="1">
                <a:solidFill>
                  <a:schemeClr val="tx1"/>
                </a:solidFill>
                <a:effectLst/>
                <a:latin typeface="+mn-lt"/>
                <a:ea typeface="+mn-ea"/>
                <a:cs typeface="+mn-cs"/>
              </a:rPr>
              <a:t>Amamikyo</a:t>
            </a:r>
            <a:r>
              <a:rPr lang="en-US" sz="1200" kern="1200" dirty="0">
                <a:solidFill>
                  <a:schemeClr val="tx1"/>
                </a:solidFill>
                <a:effectLst/>
                <a:latin typeface="+mn-lt"/>
                <a:ea typeface="+mn-ea"/>
                <a:cs typeface="+mn-cs"/>
              </a:rPr>
              <a:t> descended onto her creation. After she was on the islands, she needed to create people to inhabit them. </a:t>
            </a:r>
            <a:r>
              <a:rPr lang="en-US" sz="1200" strike="noStrike" kern="1200" dirty="0">
                <a:solidFill>
                  <a:schemeClr val="tx1"/>
                </a:solidFill>
                <a:effectLst/>
                <a:latin typeface="+mn-lt"/>
                <a:ea typeface="+mn-ea"/>
                <a:cs typeface="+mn-cs"/>
              </a:rPr>
              <a:t>However,</a:t>
            </a:r>
            <a:r>
              <a:rPr lang="en-US" sz="1200" kern="1200" dirty="0">
                <a:solidFill>
                  <a:schemeClr val="tx1"/>
                </a:solidFill>
                <a:effectLst/>
                <a:latin typeface="+mn-lt"/>
                <a:ea typeface="+mn-ea"/>
                <a:cs typeface="+mn-cs"/>
              </a:rPr>
              <a:t> there were no gods willing to join her on the newly created Ryukyu Islands. Without intercourse, </a:t>
            </a:r>
            <a:r>
              <a:rPr lang="en-US" sz="1200" kern="1200" dirty="0" err="1">
                <a:solidFill>
                  <a:schemeClr val="tx1"/>
                </a:solidFill>
                <a:effectLst/>
                <a:latin typeface="+mn-lt"/>
                <a:ea typeface="+mn-ea"/>
                <a:cs typeface="+mn-cs"/>
              </a:rPr>
              <a:t>Shinerikyu</a:t>
            </a:r>
            <a:r>
              <a:rPr lang="en-US" sz="1200" kern="1200" dirty="0">
                <a:solidFill>
                  <a:schemeClr val="tx1"/>
                </a:solidFill>
                <a:effectLst/>
                <a:latin typeface="+mn-lt"/>
                <a:ea typeface="+mn-ea"/>
                <a:cs typeface="+mn-cs"/>
              </a:rPr>
              <a:t> impregnated </a:t>
            </a:r>
            <a:r>
              <a:rPr lang="en-US" sz="1200" kern="1200" dirty="0" err="1">
                <a:solidFill>
                  <a:schemeClr val="tx1"/>
                </a:solidFill>
                <a:effectLst/>
                <a:latin typeface="+mn-lt"/>
                <a:ea typeface="+mn-ea"/>
                <a:cs typeface="+mn-cs"/>
              </a:rPr>
              <a:t>Amamikyo</a:t>
            </a:r>
            <a:r>
              <a:rPr lang="en-US" sz="1200" u="sng"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and they were able to populate the lands together.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Among those people that were created</a:t>
            </a:r>
            <a:r>
              <a:rPr lang="en-US" sz="1200" strike="noStrike"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was the Heavenly Grandchild. This grandchild had children of his own</a:t>
            </a:r>
            <a:r>
              <a:rPr lang="en-US" sz="1200" u="sng"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and with those children</a:t>
            </a:r>
            <a:r>
              <a:rPr lang="en-US" sz="1200" strike="sngStrike"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he split the Ryukyu islands into five separate classes. His children became the first Ryukyu King, the first feudal lord, the first farmer, the first royal priestess, and the first village priestess.</a:t>
            </a: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7</a:t>
            </a:fld>
            <a:endParaRPr lang="en-US" dirty="0"/>
          </a:p>
        </p:txBody>
      </p:sp>
    </p:spTree>
    <p:extLst>
      <p:ext uri="{BB962C8B-B14F-4D97-AF65-F5344CB8AC3E}">
        <p14:creationId xmlns:p14="http://schemas.microsoft.com/office/powerpoint/2010/main" val="2613353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the people of Okinawa</a:t>
            </a:r>
            <a:r>
              <a:rPr lang="en-US" sz="1200" kern="1200" baseline="0" dirty="0">
                <a:solidFill>
                  <a:schemeClr val="tx1"/>
                </a:solidFill>
                <a:effectLst/>
                <a:latin typeface="+mn-lt"/>
                <a:ea typeface="+mn-ea"/>
                <a:cs typeface="+mn-cs"/>
              </a:rPr>
              <a:t> evil spirits are their “others”. These evil spirit </a:t>
            </a:r>
            <a:r>
              <a:rPr lang="en-US" sz="1200" kern="1200" dirty="0">
                <a:solidFill>
                  <a:schemeClr val="tx1"/>
                </a:solidFill>
                <a:effectLst/>
                <a:latin typeface="+mn-lt"/>
                <a:ea typeface="+mn-ea"/>
                <a:cs typeface="+mn-cs"/>
              </a:rPr>
              <a:t>attempt to impede on the people’s every day way of life in any way that it can. Evil spirits are able to manifest themselves from nearly anything. If you can’t sleep at night,</a:t>
            </a:r>
            <a:r>
              <a:rPr lang="en-US" sz="1200" kern="1200" baseline="0" dirty="0">
                <a:solidFill>
                  <a:schemeClr val="tx1"/>
                </a:solidFill>
                <a:effectLst/>
                <a:latin typeface="+mn-lt"/>
                <a:ea typeface="+mn-ea"/>
                <a:cs typeface="+mn-cs"/>
              </a:rPr>
              <a:t> you may have an evil spirt laying on you. If you get sick after eating, an evil spirit may have contaminated your food. </a:t>
            </a:r>
            <a:r>
              <a:rPr lang="en-US" sz="1200" u="none" kern="1200" dirty="0">
                <a:solidFill>
                  <a:schemeClr val="tx1"/>
                </a:solidFill>
                <a:effectLst/>
                <a:latin typeface="+mn-lt"/>
                <a:ea typeface="+mn-ea"/>
                <a:cs typeface="+mn-cs"/>
              </a:rPr>
              <a:t>The people employ certain </a:t>
            </a:r>
            <a:r>
              <a:rPr lang="en-US" sz="1200" kern="1200" dirty="0">
                <a:solidFill>
                  <a:schemeClr val="tx1"/>
                </a:solidFill>
                <a:effectLst/>
                <a:latin typeface="+mn-lt"/>
                <a:ea typeface="+mn-ea"/>
                <a:cs typeface="+mn-cs"/>
              </a:rPr>
              <a:t>rituals and lifestyle ways to protect themselves from the evil spirits that would do them harm. These evil spirits define the Okinawans as they are an integral part of who they are as a people.</a:t>
            </a:r>
          </a:p>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8</a:t>
            </a:fld>
            <a:endParaRPr lang="en-US" dirty="0"/>
          </a:p>
        </p:txBody>
      </p:sp>
    </p:spTree>
    <p:extLst>
      <p:ext uri="{BB962C8B-B14F-4D97-AF65-F5344CB8AC3E}">
        <p14:creationId xmlns:p14="http://schemas.microsoft.com/office/powerpoint/2010/main" val="3646343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Long ago, in the Ryukyu kingdom, there lived a king who ruled the lands. One day the king had a feast for a very important guest. A Chinese emissary had traveled to Ryukyu to visit the king. After a lot of business talk, the Chinese emissary gave the king a gift out of good faith. The Chinese emissary called it a lion-dog and that it would protect him. The Ryukyu king was honored to receive such a gift and called it a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The king loved the gift so much that he wore it under his clothing.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Nearby in the coastal town of </a:t>
            </a:r>
            <a:r>
              <a:rPr lang="en-US" sz="1200" kern="1200" dirty="0" err="1">
                <a:solidFill>
                  <a:schemeClr val="tx1"/>
                </a:solidFill>
                <a:effectLst/>
                <a:latin typeface="+mn-lt"/>
                <a:ea typeface="+mn-ea"/>
                <a:cs typeface="+mn-cs"/>
              </a:rPr>
              <a:t>Madanbashi</a:t>
            </a:r>
            <a:r>
              <a:rPr lang="en-US" sz="1200" kern="1200" dirty="0">
                <a:solidFill>
                  <a:schemeClr val="tx1"/>
                </a:solidFill>
                <a:effectLst/>
                <a:latin typeface="+mn-lt"/>
                <a:ea typeface="+mn-ea"/>
                <a:cs typeface="+mn-cs"/>
              </a:rPr>
              <a:t>, a monstrous sea dragon was terrorizing the village and its people. The people lived in fear of when the sea dragon might attack the village next. One night in the village, the local priestess had a dream. She dreamt about the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guardian and the Ryukyu king. She saw the king stand and face the sea dragon while holding up the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to challenge it. The priestess woke and quickly wrote down in a note what she saw in her dream and addressed it to the king. She then sent for a messenger who made his way to the king's palace.</a:t>
            </a:r>
          </a:p>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9</a:t>
            </a:fld>
            <a:endParaRPr lang="en-US" dirty="0"/>
          </a:p>
        </p:txBody>
      </p:sp>
    </p:spTree>
    <p:extLst>
      <p:ext uri="{BB962C8B-B14F-4D97-AF65-F5344CB8AC3E}">
        <p14:creationId xmlns:p14="http://schemas.microsoft.com/office/powerpoint/2010/main" val="1325312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reading the priestess’ note, the king was displeased and angry that one of his villages was being terrorized. The king knew it was his duty to go to the village of </a:t>
            </a:r>
            <a:r>
              <a:rPr lang="en-US" sz="1200" kern="1200" dirty="0" err="1">
                <a:solidFill>
                  <a:schemeClr val="tx1"/>
                </a:solidFill>
                <a:effectLst/>
                <a:latin typeface="+mn-lt"/>
                <a:ea typeface="+mn-ea"/>
                <a:cs typeface="+mn-cs"/>
              </a:rPr>
              <a:t>Madanbashi</a:t>
            </a:r>
            <a:r>
              <a:rPr lang="en-US" sz="1200" kern="1200" dirty="0">
                <a:solidFill>
                  <a:schemeClr val="tx1"/>
                </a:solidFill>
                <a:effectLst/>
                <a:latin typeface="+mn-lt"/>
                <a:ea typeface="+mn-ea"/>
                <a:cs typeface="+mn-cs"/>
              </a:rPr>
              <a:t>, and try to defeat the evil sea dragon. Thus, he set out for the village with the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around his neck. Once he arrived and the village, he saw the fear in the villagers and the damage the sea dragon had done. Not long after the king arrived, the sea dragon showed himself ready to do more damage to the village.</a:t>
            </a:r>
          </a:p>
          <a:p>
            <a:r>
              <a:rPr lang="en-US" sz="1200" kern="1200" dirty="0">
                <a:solidFill>
                  <a:schemeClr val="tx1"/>
                </a:solidFill>
                <a:effectLst/>
                <a:latin typeface="+mn-lt"/>
                <a:ea typeface="+mn-ea"/>
                <a:cs typeface="+mn-cs"/>
              </a:rPr>
              <a:t>The Ryukyu king made his way to the sea dragon and stood in his path to the village. The king recalled the priestess’ note and took out the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guardian and held it up to the sea dragon. Just as the sea dragon was about to attack the king, the </a:t>
            </a:r>
            <a:r>
              <a:rPr lang="en-US" sz="1200" kern="1200" dirty="0" err="1">
                <a:solidFill>
                  <a:schemeClr val="tx1"/>
                </a:solidFill>
                <a:effectLst/>
                <a:latin typeface="+mn-lt"/>
                <a:ea typeface="+mn-ea"/>
                <a:cs typeface="+mn-cs"/>
              </a:rPr>
              <a:t>shisa</a:t>
            </a:r>
            <a:r>
              <a:rPr lang="en-US" sz="1200" kern="1200" dirty="0">
                <a:solidFill>
                  <a:schemeClr val="tx1"/>
                </a:solidFill>
                <a:effectLst/>
                <a:latin typeface="+mn-lt"/>
                <a:ea typeface="+mn-ea"/>
                <a:cs typeface="+mn-cs"/>
              </a:rPr>
              <a:t> let out a loud roar. The roar was so fierce that it shook the ground and stunned the attacking sea dragon. The roar echoed through the heavens and a giant boulder fell from the sky, landing on the sea dragon's tail. With the boulder on his tail, the sea dragon was unable to move and ended up dying, and the small coastal village was saved. </a:t>
            </a:r>
          </a:p>
          <a:p>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10</a:t>
            </a:fld>
            <a:endParaRPr lang="en-US" dirty="0"/>
          </a:p>
        </p:txBody>
      </p:sp>
    </p:spTree>
    <p:extLst>
      <p:ext uri="{BB962C8B-B14F-4D97-AF65-F5344CB8AC3E}">
        <p14:creationId xmlns:p14="http://schemas.microsoft.com/office/powerpoint/2010/main" val="27443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a:t>
            </a:r>
            <a:r>
              <a:rPr lang="en-US" sz="1200" b="0" i="0" u="none" strike="noStrike" kern="1200" baseline="0" dirty="0">
                <a:solidFill>
                  <a:schemeClr val="tx1"/>
                </a:solidFill>
                <a:effectLst/>
                <a:latin typeface="+mn-lt"/>
                <a:ea typeface="+mn-ea"/>
                <a:cs typeface="+mn-cs"/>
              </a:rPr>
              <a:t> myth of heroism</a:t>
            </a:r>
            <a:r>
              <a:rPr lang="en-US" sz="1200" b="0" i="0" u="none" strike="noStrike" kern="1200" dirty="0">
                <a:solidFill>
                  <a:schemeClr val="tx1"/>
                </a:solidFill>
                <a:effectLst/>
                <a:latin typeface="+mn-lt"/>
                <a:ea typeface="+mn-ea"/>
                <a:cs typeface="+mn-cs"/>
              </a:rPr>
              <a:t> shows the courageous acts of the ruler. He was called upon and made it his duty to go to the village that was being attacked by the sea dragon. With the help of his protector </a:t>
            </a:r>
            <a:r>
              <a:rPr lang="en-US" sz="1200" b="0" i="0" u="none" strike="noStrike" kern="1200" dirty="0" err="1">
                <a:solidFill>
                  <a:schemeClr val="tx1"/>
                </a:solidFill>
                <a:effectLst/>
                <a:latin typeface="+mn-lt"/>
                <a:ea typeface="+mn-ea"/>
                <a:cs typeface="+mn-cs"/>
              </a:rPr>
              <a:t>shisa</a:t>
            </a:r>
            <a:r>
              <a:rPr lang="en-US" sz="1200" b="0" i="0" u="none" strike="noStrike" kern="1200" dirty="0">
                <a:solidFill>
                  <a:schemeClr val="tx1"/>
                </a:solidFill>
                <a:effectLst/>
                <a:latin typeface="+mn-lt"/>
                <a:ea typeface="+mn-ea"/>
                <a:cs typeface="+mn-cs"/>
              </a:rPr>
              <a:t>, they stood up before the sea dragon and defeated it, saving the village. These actions done by the king, gave hope to many people that you should stand up against evil. And that a future worth hoping for, is a future where good triumphs over evil. That hopeful future can be seen all over Okinawa today, as the </a:t>
            </a:r>
            <a:r>
              <a:rPr lang="en-US" sz="1200" b="0" i="0" u="none" strike="noStrike" kern="1200" dirty="0" err="1">
                <a:solidFill>
                  <a:schemeClr val="tx1"/>
                </a:solidFill>
                <a:effectLst/>
                <a:latin typeface="+mn-lt"/>
                <a:ea typeface="+mn-ea"/>
                <a:cs typeface="+mn-cs"/>
              </a:rPr>
              <a:t>shisa</a:t>
            </a:r>
            <a:r>
              <a:rPr lang="en-US" sz="1200" b="0" i="0" u="none" strike="noStrike" kern="1200" dirty="0">
                <a:solidFill>
                  <a:schemeClr val="tx1"/>
                </a:solidFill>
                <a:effectLst/>
                <a:latin typeface="+mn-lt"/>
                <a:ea typeface="+mn-ea"/>
                <a:cs typeface="+mn-cs"/>
              </a:rPr>
              <a:t> guards are found everywhere and are still continuing to protect the island against evil.</a:t>
            </a:r>
            <a:endParaRPr lang="en-US" b="0" dirty="0">
              <a:effectLst/>
            </a:endParaRPr>
          </a:p>
          <a:p>
            <a:r>
              <a:rPr lang="en-US" dirty="0"/>
              <a:t>To this day traditional</a:t>
            </a:r>
            <a:r>
              <a:rPr lang="en-US" baseline="0" dirty="0"/>
              <a:t> rituals are done with the hope of preserving their ancestral ways and keeping that connection to the Ryukyu Era.</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23AEF9EC-8318-4FF6-847E-A85BBD2B7E49}" type="slidenum">
              <a:rPr lang="en-US" smtClean="0"/>
              <a:t>11</a:t>
            </a:fld>
            <a:endParaRPr lang="en-US" dirty="0"/>
          </a:p>
        </p:txBody>
      </p:sp>
    </p:spTree>
    <p:extLst>
      <p:ext uri="{BB962C8B-B14F-4D97-AF65-F5344CB8AC3E}">
        <p14:creationId xmlns:p14="http://schemas.microsoft.com/office/powerpoint/2010/main" val="326601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61254"/>
            <a:ext cx="8226490" cy="3083767"/>
          </a:xfrm>
        </p:spPr>
        <p:txBody>
          <a:bodyPr anchor="b">
            <a:normAutofit/>
          </a:bodyPr>
          <a:lstStyle>
            <a:lvl1pPr algn="l">
              <a:lnSpc>
                <a:spcPct val="80000"/>
              </a:lnSpc>
              <a:defRPr sz="72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386585"/>
            <a:ext cx="8229600" cy="1371600"/>
          </a:xfrm>
        </p:spPr>
        <p:txBody>
          <a:bodyPr/>
          <a:lstStyle>
            <a:lvl1pPr marL="0" indent="0" algn="l">
              <a:spcBef>
                <a:spcPts val="120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4506E011-4F7D-42D0-82E1-078A40B76F01}" type="datetime1">
              <a:rPr lang="en-US" smtClean="0"/>
              <a:t>10/30/18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2648" y="265176"/>
            <a:ext cx="8229600" cy="3081528"/>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612648" y="3388268"/>
            <a:ext cx="8229600" cy="1371600"/>
          </a:xfrm>
        </p:spPr>
        <p:txBody>
          <a:bodyPr/>
          <a:lstStyle>
            <a:lvl1pPr marL="0" indent="0">
              <a:spcBef>
                <a:spcPts val="120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3DA471FE-0FCC-47A4-B218-06AF00AFA70F}" type="datetime1">
              <a:rPr lang="en-US" smtClean="0"/>
              <a:t>10/30/18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1"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599" y="1828800"/>
            <a:ext cx="4572000" cy="43481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BE42C22A-A385-4013-8BC3-1C712ED98224}" type="datetime1">
              <a:rPr lang="en-US" smtClean="0"/>
              <a:t>10/30/18</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84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84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7648" y="1627258"/>
            <a:ext cx="4572000" cy="685800"/>
          </a:xfrm>
        </p:spPr>
        <p:txBody>
          <a:bodyPr anchor="ctr">
            <a:normAutofit/>
          </a:bodyPr>
          <a:lstStyle>
            <a:lvl1pPr marL="0" indent="0">
              <a:spcBef>
                <a:spcPts val="0"/>
              </a:spcBef>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27648" y="2373284"/>
            <a:ext cx="4572000" cy="384048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7" name="Date Placeholder 6"/>
          <p:cNvSpPr>
            <a:spLocks noGrp="1"/>
          </p:cNvSpPr>
          <p:nvPr>
            <p:ph type="dt" sz="half" idx="10"/>
          </p:nvPr>
        </p:nvSpPr>
        <p:spPr/>
        <p:txBody>
          <a:bodyPr/>
          <a:lstStyle/>
          <a:p>
            <a:fld id="{A4143CD7-DDC2-4E28-B80E-11B3368F8846}" type="datetime1">
              <a:rPr lang="en-US" smtClean="0"/>
              <a:t>10/30/18</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3" name="Date Placeholder 2"/>
          <p:cNvSpPr>
            <a:spLocks noGrp="1"/>
          </p:cNvSpPr>
          <p:nvPr>
            <p:ph type="dt" sz="half" idx="10"/>
          </p:nvPr>
        </p:nvSpPr>
        <p:spPr/>
        <p:txBody>
          <a:bodyPr/>
          <a:lstStyle/>
          <a:p>
            <a:fld id="{68882D6B-0F0F-41E5-8A0F-FC2D7E2110E0}" type="datetime1">
              <a:rPr lang="en-US" smtClean="0"/>
              <a:t>10/30/18</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endParaRPr lang="en-US" dirty="0"/>
          </a:p>
        </p:txBody>
      </p:sp>
      <p:sp>
        <p:nvSpPr>
          <p:cNvPr id="2" name="Date Placeholder 1"/>
          <p:cNvSpPr>
            <a:spLocks noGrp="1"/>
          </p:cNvSpPr>
          <p:nvPr>
            <p:ph type="dt" sz="half" idx="10"/>
          </p:nvPr>
        </p:nvSpPr>
        <p:spPr/>
        <p:txBody>
          <a:bodyPr/>
          <a:lstStyle/>
          <a:p>
            <a:fld id="{399C1A38-D70F-41CF-857C-945C6FF6B07D}" type="datetime1">
              <a:rPr lang="en-US" smtClean="0"/>
              <a:t>10/30/18</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79330" y="457200"/>
            <a:ext cx="3603070" cy="155448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606490" y="685800"/>
            <a:ext cx="610222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979330" y="2101850"/>
            <a:ext cx="3603070" cy="182880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5" name="Date Placeholder 4"/>
          <p:cNvSpPr>
            <a:spLocks noGrp="1"/>
          </p:cNvSpPr>
          <p:nvPr>
            <p:ph type="dt" sz="half" idx="10"/>
          </p:nvPr>
        </p:nvSpPr>
        <p:spPr/>
        <p:txBody>
          <a:bodyPr/>
          <a:lstStyle/>
          <a:p>
            <a:fld id="{E32B96DC-D1E7-4668-A471-A46ECA2AE34F}" type="datetime1">
              <a:rPr lang="en-US" smtClean="0"/>
              <a:t>10/30/18</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hidden">
          <a:xfrm>
            <a:off x="0" y="0"/>
            <a:ext cx="731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82712" y="457200"/>
            <a:ext cx="3602736" cy="155448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0" y="-1"/>
            <a:ext cx="73152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982712" y="2101850"/>
            <a:ext cx="3602736" cy="1828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1C40B874-E53C-42B9-98BA-0781B387246C}" type="datetime1">
              <a:rPr lang="en-US" smtClean="0"/>
              <a:t>10/30/18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50680" y="365125"/>
            <a:ext cx="1645920" cy="5811838"/>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5400" y="365125"/>
            <a:ext cx="7624664"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75D402F4-45D7-406A-9C33-75238E131A1E}" type="datetime1">
              <a:rPr lang="en-US" smtClean="0"/>
              <a:t>10/30/18</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62303"/>
            <a:ext cx="9601200" cy="106994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799"/>
            <a:ext cx="9601200" cy="43481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09600" y="6385492"/>
            <a:ext cx="6099048" cy="228600"/>
          </a:xfrm>
          <a:prstGeom prst="rect">
            <a:avLst/>
          </a:prstGeom>
        </p:spPr>
        <p:txBody>
          <a:bodyPr vert="horz" lIns="91440" tIns="45720" rIns="91440" bIns="45720" rtlCol="0" anchor="ctr"/>
          <a:lstStyle>
            <a:lvl1pPr algn="l">
              <a:defRPr sz="1100">
                <a:solidFill>
                  <a:schemeClr val="accent1"/>
                </a:solidFill>
              </a:defRPr>
            </a:lvl1pPr>
          </a:lstStyle>
          <a:p>
            <a:r>
              <a:rPr lang="en-US"/>
              <a:t>Add a footer</a:t>
            </a:r>
            <a:endParaRPr lang="en-US" dirty="0"/>
          </a:p>
        </p:txBody>
      </p:sp>
      <p:sp>
        <p:nvSpPr>
          <p:cNvPr id="4" name="Date Placeholder 3"/>
          <p:cNvSpPr>
            <a:spLocks noGrp="1"/>
          </p:cNvSpPr>
          <p:nvPr>
            <p:ph type="dt" sz="half" idx="2"/>
          </p:nvPr>
        </p:nvSpPr>
        <p:spPr>
          <a:xfrm>
            <a:off x="9419253" y="6385492"/>
            <a:ext cx="982047" cy="228600"/>
          </a:xfrm>
          <a:prstGeom prst="rect">
            <a:avLst/>
          </a:prstGeom>
        </p:spPr>
        <p:txBody>
          <a:bodyPr vert="horz" lIns="91440" tIns="45720" rIns="91440" bIns="45720" rtlCol="0" anchor="ctr"/>
          <a:lstStyle>
            <a:lvl1pPr algn="r">
              <a:defRPr sz="1100">
                <a:solidFill>
                  <a:schemeClr val="accent1"/>
                </a:solidFill>
              </a:defRPr>
            </a:lvl1pPr>
          </a:lstStyle>
          <a:p>
            <a:fld id="{CC444FFE-4BDB-4301-83D8-FE8B25E7CF5A}" type="datetime1">
              <a:rPr lang="en-US" smtClean="0"/>
              <a:t>10/30/18</a:t>
            </a:fld>
            <a:endParaRPr lang="en-US" dirty="0"/>
          </a:p>
        </p:txBody>
      </p:sp>
      <p:sp>
        <p:nvSpPr>
          <p:cNvPr id="6" name="Slide Number Placeholder 5"/>
          <p:cNvSpPr>
            <a:spLocks noGrp="1"/>
          </p:cNvSpPr>
          <p:nvPr>
            <p:ph type="sldNum" sz="quarter" idx="4"/>
          </p:nvPr>
        </p:nvSpPr>
        <p:spPr>
          <a:xfrm>
            <a:off x="10753532" y="6385492"/>
            <a:ext cx="828868" cy="228600"/>
          </a:xfrm>
          <a:prstGeom prst="rect">
            <a:avLst/>
          </a:prstGeom>
        </p:spPr>
        <p:txBody>
          <a:bodyPr vert="horz" lIns="91440" tIns="45720" rIns="91440" bIns="45720" rtlCol="0" anchor="ctr"/>
          <a:lstStyle>
            <a:lvl1pPr algn="r">
              <a:defRPr sz="1100">
                <a:solidFill>
                  <a:schemeClr val="accent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9" Type="http://schemas.openxmlformats.org/officeDocument/2006/relationships/hyperlink" Target="https://wiki.samurai-archives.com/index.php?title=Magiri-zu" TargetMode="External"/><Relationship Id="rId20" Type="http://schemas.openxmlformats.org/officeDocument/2006/relationships/hyperlink" Target="http://eos.kokugakuin.ac.jp/modules/xwords/entry.php?entryID=1032" TargetMode="External"/><Relationship Id="rId21" Type="http://schemas.openxmlformats.org/officeDocument/2006/relationships/hyperlink" Target="https://www.revolvy.com/main/index.php?s=Amamikyu&amp;item_type=topic" TargetMode="External"/><Relationship Id="rId22" Type="http://schemas.openxmlformats.org/officeDocument/2006/relationships/hyperlink" Target="http://jpninfo.com/21249" TargetMode="External"/><Relationship Id="rId23" Type="http://schemas.openxmlformats.org/officeDocument/2006/relationships/hyperlink" Target="http://joshneebs.blogspot.com/2014/04/ancient-guardians-of-okinawa-shisa.html" TargetMode="External"/><Relationship Id="rId10" Type="http://schemas.openxmlformats.org/officeDocument/2006/relationships/hyperlink" Target="http://www.okinawaindex.com/index/?tid=2&amp;cid=290&amp;id=2" TargetMode="External"/><Relationship Id="rId11" Type="http://schemas.openxmlformats.org/officeDocument/2006/relationships/hyperlink" Target="http://www.okinawaindex.com/index/?tid=2&amp;cid=290&amp;id=1" TargetMode="External"/><Relationship Id="rId12" Type="http://schemas.openxmlformats.org/officeDocument/2006/relationships/hyperlink" Target="https://wiki.samurai-archives.com/index.php?title=Ryukyu_investiture_crown" TargetMode="External"/><Relationship Id="rId13" Type="http://schemas.openxmlformats.org/officeDocument/2006/relationships/hyperlink" Target="http://www.annees-de-pelerinage.com/shuri-castle-festival-naha-okinawa/" TargetMode="External"/><Relationship Id="rId14" Type="http://schemas.openxmlformats.org/officeDocument/2006/relationships/hyperlink" Target="http://apjjf.org/-Tze-M.-Loo/3232/article.html" TargetMode="External"/><Relationship Id="rId15" Type="http://schemas.openxmlformats.org/officeDocument/2006/relationships/hyperlink" Target="http://k-amc.kokugakuin.ac.jp/DM/detail.do;jsessionid=A3C4B0988A436CB584C4F244A906904A?class_name=col_eos&amp;data_id=23243" TargetMode="External"/><Relationship Id="rId16" Type="http://schemas.openxmlformats.org/officeDocument/2006/relationships/hyperlink" Target="http://www.mensoregirl.com/eisa-okinawa/" TargetMode="External"/><Relationship Id="rId17" Type="http://schemas.openxmlformats.org/officeDocument/2006/relationships/hyperlink" Target="http://www.history.com/topics/world-war-ii/battle-of-okinawa" TargetMode="External"/><Relationship Id="rId18" Type="http://schemas.openxmlformats.org/officeDocument/2006/relationships/hyperlink" Target="https://japanesemythology.wordpress.com/nirai-kanai/" TargetMode="External"/><Relationship Id="rId19" Type="http://schemas.openxmlformats.org/officeDocument/2006/relationships/hyperlink" Target="NULL" TargetMode="External"/><Relationship Id="rId1" Type="http://schemas.openxmlformats.org/officeDocument/2006/relationships/slideLayout" Target="../slideLayouts/slideLayout7.xml"/><Relationship Id="rId2" Type="http://schemas.openxmlformats.org/officeDocument/2006/relationships/hyperlink" Target="http://www.okicent.org/study.html" TargetMode="External"/><Relationship Id="rId3" Type="http://schemas.openxmlformats.org/officeDocument/2006/relationships/hyperlink" Target="http://www.ikigaiway.com/2010/okinawa-ikigai-secrets-to-longevity/" TargetMode="External"/><Relationship Id="rId4" Type="http://schemas.openxmlformats.org/officeDocument/2006/relationships/hyperlink" Target="http://www.mindbodygreen.com/0-14305/these-people-live-longer-than-anyone-here-are-9-things-they-do.html" TargetMode="External"/><Relationship Id="rId5" Type="http://schemas.openxmlformats.org/officeDocument/2006/relationships/hyperlink" Target="https://www.japantimes.co.jp/life/2015/12/12/lifestyle/food-thought-traditional-okinawan-diet-may-help-prolong-life/#.WdkrEWiPJPY" TargetMode="External"/><Relationship Id="rId6" Type="http://schemas.openxmlformats.org/officeDocument/2006/relationships/hyperlink" Target="http://www.uchinanchu.org/uchinanchu/history_early.htm" TargetMode="External"/><Relationship Id="rId7" Type="http://schemas.openxmlformats.org/officeDocument/2006/relationships/hyperlink" Target="https://www.visitokinawa.jp/attractions/great-tugs-war" TargetMode="External"/><Relationship Id="rId8" Type="http://schemas.openxmlformats.org/officeDocument/2006/relationships/hyperlink" Target="http://www.japanupdate.com/2013/11/hinukan-watches-over-family-fortun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89751" y="2486348"/>
            <a:ext cx="9154275" cy="1880170"/>
          </a:xfrm>
        </p:spPr>
        <p:txBody>
          <a:bodyPr>
            <a:normAutofit fontScale="90000"/>
          </a:bodyPr>
          <a:lstStyle/>
          <a:p>
            <a:pPr algn="ctr"/>
            <a:r>
              <a:rPr lang="en-US" dirty="0"/>
              <a:t/>
            </a:r>
            <a:br>
              <a:rPr lang="en-US" dirty="0"/>
            </a:br>
            <a:r>
              <a:rPr lang="en-US" sz="2800" dirty="0"/>
              <a:t>HUMN 351: Myth in the World</a:t>
            </a:r>
            <a:br>
              <a:rPr lang="en-US" sz="2800" dirty="0"/>
            </a:br>
            <a:r>
              <a:rPr lang="en-US" sz="2800" dirty="0"/>
              <a:t/>
            </a:r>
            <a:br>
              <a:rPr lang="en-US" sz="2800" dirty="0"/>
            </a:br>
            <a:r>
              <a:rPr lang="en-US" sz="2800" dirty="0"/>
              <a:t>Course Project – Part 6</a:t>
            </a:r>
            <a:br>
              <a:rPr lang="en-US" sz="2800" dirty="0"/>
            </a:br>
            <a:endParaRPr lang="en-US" sz="2800" dirty="0"/>
          </a:p>
        </p:txBody>
      </p:sp>
    </p:spTree>
    <p:extLst>
      <p:ext uri="{BB962C8B-B14F-4D97-AF65-F5344CB8AC3E}">
        <p14:creationId xmlns:p14="http://schemas.microsoft.com/office/powerpoint/2010/main" val="76208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931649" y="344184"/>
            <a:ext cx="3756540" cy="755151"/>
          </a:xfrm>
        </p:spPr>
        <p:txBody>
          <a:bodyPr>
            <a:normAutofit/>
          </a:bodyPr>
          <a:lstStyle/>
          <a:p>
            <a:pPr algn="ctr"/>
            <a:r>
              <a:rPr lang="en-US" sz="4800" dirty="0"/>
              <a:t>Introduction</a:t>
            </a:r>
          </a:p>
        </p:txBody>
      </p:sp>
      <p:sp>
        <p:nvSpPr>
          <p:cNvPr id="9" name="Text Placeholder 8"/>
          <p:cNvSpPr>
            <a:spLocks noGrp="1"/>
          </p:cNvSpPr>
          <p:nvPr>
            <p:ph type="body" sz="half" idx="2"/>
          </p:nvPr>
        </p:nvSpPr>
        <p:spPr>
          <a:xfrm>
            <a:off x="7674796" y="1279917"/>
            <a:ext cx="4415604" cy="5376064"/>
          </a:xfrm>
        </p:spPr>
        <p:txBody>
          <a:bodyPr>
            <a:normAutofit fontScale="70000" lnSpcReduction="20000"/>
          </a:bodyPr>
          <a:lstStyle/>
          <a:p>
            <a:pPr algn="ctr"/>
            <a:r>
              <a:rPr lang="en-US" sz="2600" dirty="0"/>
              <a:t>Mythology &amp; Culture of</a:t>
            </a:r>
          </a:p>
          <a:p>
            <a:pPr algn="ctr"/>
            <a:r>
              <a:rPr lang="en-US" sz="2600" dirty="0"/>
              <a:t>The elderly of Okinawa, Japan</a:t>
            </a:r>
          </a:p>
          <a:p>
            <a:endParaRPr lang="en-US" dirty="0"/>
          </a:p>
          <a:p>
            <a:r>
              <a:rPr lang="en-US" sz="2200" dirty="0"/>
              <a:t>A bit of history:</a:t>
            </a:r>
          </a:p>
          <a:p>
            <a:pPr marL="285750" indent="-285750">
              <a:buFont typeface="Arial" panose="020B0604020202020204" pitchFamily="34" charset="0"/>
              <a:buChar char="•"/>
            </a:pPr>
            <a:r>
              <a:rPr lang="en-US" sz="2200" dirty="0"/>
              <a:t>Called Ryukyu Islands and</a:t>
            </a:r>
          </a:p>
          <a:p>
            <a:r>
              <a:rPr lang="en-US" sz="2200" dirty="0"/>
              <a:t>independent from Japan until 1872</a:t>
            </a:r>
          </a:p>
          <a:p>
            <a:endParaRPr lang="en-US" sz="2200" dirty="0"/>
          </a:p>
          <a:p>
            <a:pPr marL="285750" indent="-285750">
              <a:buFont typeface="Arial" panose="020B0604020202020204" pitchFamily="34" charset="0"/>
              <a:buChar char="•"/>
            </a:pPr>
            <a:r>
              <a:rPr lang="en-US" sz="2200" dirty="0"/>
              <a:t>Japan annexed the Ryukyu Islands </a:t>
            </a:r>
          </a:p>
          <a:p>
            <a:r>
              <a:rPr lang="en-US" sz="2200" dirty="0"/>
              <a:t>in 1879 officially renaming them</a:t>
            </a:r>
          </a:p>
          <a:p>
            <a:r>
              <a:rPr lang="en-US" sz="2200" dirty="0"/>
              <a:t>as Okinawa</a:t>
            </a:r>
          </a:p>
          <a:p>
            <a:endParaRPr lang="en-US" sz="2200" dirty="0"/>
          </a:p>
          <a:p>
            <a:pPr marL="285750" indent="-285750">
              <a:buFont typeface="Arial" panose="020B0604020202020204" pitchFamily="34" charset="0"/>
              <a:buChar char="•"/>
            </a:pPr>
            <a:r>
              <a:rPr lang="en-US" sz="2200" dirty="0"/>
              <a:t>China had great cultural influence </a:t>
            </a:r>
          </a:p>
          <a:p>
            <a:r>
              <a:rPr lang="en-US" sz="2200" dirty="0"/>
              <a:t>on the Ryukyu Islands up until Japan</a:t>
            </a:r>
          </a:p>
          <a:p>
            <a:r>
              <a:rPr lang="en-US" sz="2200" dirty="0"/>
              <a:t>invaded and annexed them</a:t>
            </a:r>
          </a:p>
          <a:p>
            <a:endParaRPr lang="en-US" dirty="0"/>
          </a:p>
        </p:txBody>
      </p:sp>
      <p:pic>
        <p:nvPicPr>
          <p:cNvPr id="1026" name="Picture 2" descr="https://okinawahai.com/wp-content/uploads/2007/12/Shurijo-Castle-Park-7.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4444" r="14444"/>
          <a:stretch>
            <a:fillRect/>
          </a:stretch>
        </p:blipFill>
        <p:spPr bwMode="auto">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5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h3.googleusercontent.com/A4v8COnhLeOzDv1iHjwSjv7rq00y_t5gJC2d_-8BTbqgAkEDTClsPEzYNNkP1Xpx5K7SYsa2vsr83Os20f0YgX6x_qt0JbkI0pWvwz-tdKY41Pq-B1eF98kEIPljbT3Xb7kTkEcd">
            <a:extLst>
              <a:ext uri="{FF2B5EF4-FFF2-40B4-BE49-F238E27FC236}">
                <a16:creationId xmlns:a16="http://schemas.microsoft.com/office/drawing/2014/main" xmlns="" id="{1015F7F4-A509-4DC9-9781-3503136373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5" b="8704"/>
          <a:stretch/>
        </p:blipFill>
        <p:spPr bwMode="auto">
          <a:xfrm>
            <a:off x="3597137" y="1135061"/>
            <a:ext cx="4836649" cy="53722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CF0E47CE-714A-4215-82B2-24A3D989AF6B}"/>
              </a:ext>
            </a:extLst>
          </p:cNvPr>
          <p:cNvSpPr txBox="1"/>
          <p:nvPr/>
        </p:nvSpPr>
        <p:spPr>
          <a:xfrm>
            <a:off x="310718" y="1286007"/>
            <a:ext cx="2941468" cy="584775"/>
          </a:xfrm>
          <a:prstGeom prst="rect">
            <a:avLst/>
          </a:prstGeom>
          <a:noFill/>
        </p:spPr>
        <p:txBody>
          <a:bodyPr wrap="square" rtlCol="0">
            <a:spAutoFit/>
          </a:bodyPr>
          <a:lstStyle/>
          <a:p>
            <a:pPr algn="ctr"/>
            <a:r>
              <a:rPr lang="en-US" sz="3200" dirty="0"/>
              <a:t>Healthy</a:t>
            </a:r>
          </a:p>
        </p:txBody>
      </p:sp>
      <p:sp>
        <p:nvSpPr>
          <p:cNvPr id="8" name="TextBox 7">
            <a:extLst>
              <a:ext uri="{FF2B5EF4-FFF2-40B4-BE49-F238E27FC236}">
                <a16:creationId xmlns:a16="http://schemas.microsoft.com/office/drawing/2014/main" xmlns="" id="{AFF82ADF-014C-40AB-85BF-BC4475430D41}"/>
              </a:ext>
            </a:extLst>
          </p:cNvPr>
          <p:cNvSpPr txBox="1"/>
          <p:nvPr/>
        </p:nvSpPr>
        <p:spPr>
          <a:xfrm>
            <a:off x="310718" y="4690449"/>
            <a:ext cx="2941468" cy="584775"/>
          </a:xfrm>
          <a:prstGeom prst="rect">
            <a:avLst/>
          </a:prstGeom>
          <a:noFill/>
        </p:spPr>
        <p:txBody>
          <a:bodyPr wrap="square" rtlCol="0">
            <a:spAutoFit/>
          </a:bodyPr>
          <a:lstStyle/>
          <a:p>
            <a:pPr algn="ctr"/>
            <a:r>
              <a:rPr lang="en-US" sz="3200" dirty="0"/>
              <a:t>Happy</a:t>
            </a:r>
          </a:p>
        </p:txBody>
      </p:sp>
      <p:sp>
        <p:nvSpPr>
          <p:cNvPr id="9" name="TextBox 8">
            <a:extLst>
              <a:ext uri="{FF2B5EF4-FFF2-40B4-BE49-F238E27FC236}">
                <a16:creationId xmlns:a16="http://schemas.microsoft.com/office/drawing/2014/main" xmlns="" id="{F3DDE0DC-5D14-44A3-990E-0AF9741B901A}"/>
              </a:ext>
            </a:extLst>
          </p:cNvPr>
          <p:cNvSpPr txBox="1"/>
          <p:nvPr/>
        </p:nvSpPr>
        <p:spPr>
          <a:xfrm>
            <a:off x="310718" y="5727886"/>
            <a:ext cx="2941468" cy="584775"/>
          </a:xfrm>
          <a:prstGeom prst="rect">
            <a:avLst/>
          </a:prstGeom>
          <a:noFill/>
        </p:spPr>
        <p:txBody>
          <a:bodyPr wrap="square" rtlCol="0">
            <a:spAutoFit/>
          </a:bodyPr>
          <a:lstStyle/>
          <a:p>
            <a:pPr algn="ctr"/>
            <a:r>
              <a:rPr lang="en-US" sz="3200" dirty="0"/>
              <a:t>Philosophical</a:t>
            </a:r>
          </a:p>
        </p:txBody>
      </p:sp>
      <p:sp>
        <p:nvSpPr>
          <p:cNvPr id="10" name="TextBox 9">
            <a:extLst>
              <a:ext uri="{FF2B5EF4-FFF2-40B4-BE49-F238E27FC236}">
                <a16:creationId xmlns:a16="http://schemas.microsoft.com/office/drawing/2014/main" xmlns="" id="{87ECEB86-436A-483C-8FC7-2BAD0FD83D55}"/>
              </a:ext>
            </a:extLst>
          </p:cNvPr>
          <p:cNvSpPr txBox="1"/>
          <p:nvPr/>
        </p:nvSpPr>
        <p:spPr>
          <a:xfrm>
            <a:off x="3597137" y="288784"/>
            <a:ext cx="4836648"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Identity</a:t>
            </a:r>
          </a:p>
        </p:txBody>
      </p:sp>
      <p:sp>
        <p:nvSpPr>
          <p:cNvPr id="11" name="TextBox 10">
            <a:extLst>
              <a:ext uri="{FF2B5EF4-FFF2-40B4-BE49-F238E27FC236}">
                <a16:creationId xmlns:a16="http://schemas.microsoft.com/office/drawing/2014/main" xmlns="" id="{D2DEF6AD-840D-4C5B-9943-BACEE8427FA2}"/>
              </a:ext>
            </a:extLst>
          </p:cNvPr>
          <p:cNvSpPr txBox="1"/>
          <p:nvPr/>
        </p:nvSpPr>
        <p:spPr>
          <a:xfrm>
            <a:off x="8433784" y="4690448"/>
            <a:ext cx="3444535" cy="584775"/>
          </a:xfrm>
          <a:prstGeom prst="rect">
            <a:avLst/>
          </a:prstGeom>
          <a:noFill/>
        </p:spPr>
        <p:txBody>
          <a:bodyPr wrap="square" rtlCol="0">
            <a:spAutoFit/>
          </a:bodyPr>
          <a:lstStyle/>
          <a:p>
            <a:pPr algn="ctr"/>
            <a:r>
              <a:rPr lang="en-US" sz="3200" dirty="0"/>
              <a:t>Social</a:t>
            </a:r>
          </a:p>
        </p:txBody>
      </p:sp>
      <p:sp>
        <p:nvSpPr>
          <p:cNvPr id="12" name="TextBox 11">
            <a:extLst>
              <a:ext uri="{FF2B5EF4-FFF2-40B4-BE49-F238E27FC236}">
                <a16:creationId xmlns:a16="http://schemas.microsoft.com/office/drawing/2014/main" xmlns="" id="{0BE1ADB3-3174-4463-8D25-625EF4A4BE33}"/>
              </a:ext>
            </a:extLst>
          </p:cNvPr>
          <p:cNvSpPr txBox="1"/>
          <p:nvPr/>
        </p:nvSpPr>
        <p:spPr>
          <a:xfrm>
            <a:off x="8345007" y="2336010"/>
            <a:ext cx="3533313" cy="584775"/>
          </a:xfrm>
          <a:prstGeom prst="rect">
            <a:avLst/>
          </a:prstGeom>
          <a:noFill/>
        </p:spPr>
        <p:txBody>
          <a:bodyPr wrap="square" rtlCol="0">
            <a:spAutoFit/>
          </a:bodyPr>
          <a:lstStyle/>
          <a:p>
            <a:pPr algn="ctr"/>
            <a:r>
              <a:rPr lang="en-US" sz="3200" dirty="0"/>
              <a:t>Long-lived</a:t>
            </a:r>
          </a:p>
        </p:txBody>
      </p:sp>
      <p:sp>
        <p:nvSpPr>
          <p:cNvPr id="13" name="TextBox 12">
            <a:extLst>
              <a:ext uri="{FF2B5EF4-FFF2-40B4-BE49-F238E27FC236}">
                <a16:creationId xmlns:a16="http://schemas.microsoft.com/office/drawing/2014/main" xmlns="" id="{F2015E8F-1AEE-4B93-81B5-EBCDDA061138}"/>
              </a:ext>
            </a:extLst>
          </p:cNvPr>
          <p:cNvSpPr txBox="1"/>
          <p:nvPr/>
        </p:nvSpPr>
        <p:spPr>
          <a:xfrm>
            <a:off x="8433786" y="3528806"/>
            <a:ext cx="3444536" cy="584775"/>
          </a:xfrm>
          <a:prstGeom prst="rect">
            <a:avLst/>
          </a:prstGeom>
          <a:noFill/>
        </p:spPr>
        <p:txBody>
          <a:bodyPr wrap="square" rtlCol="0">
            <a:spAutoFit/>
          </a:bodyPr>
          <a:lstStyle/>
          <a:p>
            <a:pPr algn="ctr"/>
            <a:r>
              <a:rPr lang="en-US" sz="3200" dirty="0"/>
              <a:t>Purposeful</a:t>
            </a:r>
          </a:p>
        </p:txBody>
      </p:sp>
      <p:sp>
        <p:nvSpPr>
          <p:cNvPr id="14" name="TextBox 13">
            <a:extLst>
              <a:ext uri="{FF2B5EF4-FFF2-40B4-BE49-F238E27FC236}">
                <a16:creationId xmlns:a16="http://schemas.microsoft.com/office/drawing/2014/main" xmlns="" id="{3CFB0E20-AE1E-4C3E-9150-020DDA92D496}"/>
              </a:ext>
            </a:extLst>
          </p:cNvPr>
          <p:cNvSpPr txBox="1"/>
          <p:nvPr/>
        </p:nvSpPr>
        <p:spPr>
          <a:xfrm>
            <a:off x="310718" y="2336010"/>
            <a:ext cx="2941468" cy="584775"/>
          </a:xfrm>
          <a:prstGeom prst="rect">
            <a:avLst/>
          </a:prstGeom>
          <a:noFill/>
        </p:spPr>
        <p:txBody>
          <a:bodyPr wrap="square" rtlCol="0">
            <a:spAutoFit/>
          </a:bodyPr>
          <a:lstStyle/>
          <a:p>
            <a:pPr algn="ctr"/>
            <a:r>
              <a:rPr lang="en-US" sz="3200" dirty="0"/>
              <a:t>Energetic</a:t>
            </a:r>
          </a:p>
        </p:txBody>
      </p:sp>
      <p:sp>
        <p:nvSpPr>
          <p:cNvPr id="15" name="TextBox 14">
            <a:extLst>
              <a:ext uri="{FF2B5EF4-FFF2-40B4-BE49-F238E27FC236}">
                <a16:creationId xmlns:a16="http://schemas.microsoft.com/office/drawing/2014/main" xmlns="" id="{91E02218-04BE-4D91-BD6A-FAD3BBA12DF2}"/>
              </a:ext>
            </a:extLst>
          </p:cNvPr>
          <p:cNvSpPr txBox="1"/>
          <p:nvPr/>
        </p:nvSpPr>
        <p:spPr>
          <a:xfrm>
            <a:off x="310718" y="3528807"/>
            <a:ext cx="2941468" cy="584775"/>
          </a:xfrm>
          <a:prstGeom prst="rect">
            <a:avLst/>
          </a:prstGeom>
          <a:noFill/>
        </p:spPr>
        <p:txBody>
          <a:bodyPr wrap="square" rtlCol="0">
            <a:spAutoFit/>
          </a:bodyPr>
          <a:lstStyle/>
          <a:p>
            <a:pPr algn="ctr"/>
            <a:r>
              <a:rPr lang="en-US" sz="3200" dirty="0"/>
              <a:t>Traditional</a:t>
            </a:r>
          </a:p>
        </p:txBody>
      </p:sp>
      <p:sp>
        <p:nvSpPr>
          <p:cNvPr id="16" name="TextBox 15">
            <a:extLst>
              <a:ext uri="{FF2B5EF4-FFF2-40B4-BE49-F238E27FC236}">
                <a16:creationId xmlns:a16="http://schemas.microsoft.com/office/drawing/2014/main" xmlns="" id="{3FBC4483-DF17-4EE3-9148-19C44499DD54}"/>
              </a:ext>
            </a:extLst>
          </p:cNvPr>
          <p:cNvSpPr txBox="1"/>
          <p:nvPr/>
        </p:nvSpPr>
        <p:spPr>
          <a:xfrm>
            <a:off x="8345008" y="1286006"/>
            <a:ext cx="3533312" cy="584775"/>
          </a:xfrm>
          <a:prstGeom prst="rect">
            <a:avLst/>
          </a:prstGeom>
          <a:noFill/>
        </p:spPr>
        <p:txBody>
          <a:bodyPr wrap="square" rtlCol="0">
            <a:spAutoFit/>
          </a:bodyPr>
          <a:lstStyle/>
          <a:p>
            <a:pPr algn="ctr"/>
            <a:r>
              <a:rPr lang="en-US" sz="3200" dirty="0"/>
              <a:t>Respected</a:t>
            </a:r>
          </a:p>
        </p:txBody>
      </p:sp>
      <p:sp>
        <p:nvSpPr>
          <p:cNvPr id="17" name="TextBox 16">
            <a:extLst>
              <a:ext uri="{FF2B5EF4-FFF2-40B4-BE49-F238E27FC236}">
                <a16:creationId xmlns:a16="http://schemas.microsoft.com/office/drawing/2014/main" xmlns="" id="{67CE5D8D-21D8-4A5C-BC56-C1DC5631E560}"/>
              </a:ext>
            </a:extLst>
          </p:cNvPr>
          <p:cNvSpPr txBox="1"/>
          <p:nvPr/>
        </p:nvSpPr>
        <p:spPr>
          <a:xfrm>
            <a:off x="8433786" y="5727885"/>
            <a:ext cx="3444535" cy="584775"/>
          </a:xfrm>
          <a:prstGeom prst="rect">
            <a:avLst/>
          </a:prstGeom>
          <a:noFill/>
        </p:spPr>
        <p:txBody>
          <a:bodyPr wrap="square" rtlCol="0">
            <a:spAutoFit/>
          </a:bodyPr>
          <a:lstStyle/>
          <a:p>
            <a:pPr algn="ctr"/>
            <a:r>
              <a:rPr lang="en-US" sz="3200" dirty="0"/>
              <a:t>Hard-working</a:t>
            </a:r>
          </a:p>
        </p:txBody>
      </p:sp>
    </p:spTree>
    <p:extLst>
      <p:ext uri="{BB962C8B-B14F-4D97-AF65-F5344CB8AC3E}">
        <p14:creationId xmlns:p14="http://schemas.microsoft.com/office/powerpoint/2010/main" val="33465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lh5.googleusercontent.com/QsUh6_YDTP1H3fLMIsrALAd6NM15gpuTQFcPRIH7zMiuFj8Z3ljlmmZtqVqwgSp0ehL2rGDz-6B0uZa2jjfWSfgsxJvQbITnBa98pByT1aWBssFv5rPqArCeXkRS3tPwi9Hdgv7s">
            <a:extLst>
              <a:ext uri="{FF2B5EF4-FFF2-40B4-BE49-F238E27FC236}">
                <a16:creationId xmlns:a16="http://schemas.microsoft.com/office/drawing/2014/main" xmlns="" id="{F873EB1F-F68B-43D4-89DF-138A2511A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693" y="4807593"/>
            <a:ext cx="2319801" cy="1547742"/>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pic>
        <p:nvPicPr>
          <p:cNvPr id="2052" name="Picture 4" descr="https://lh4.googleusercontent.com/daU5nxTAIdQ7HyRB4hBTkchZTgbLUotYbwIs21_R2vjBb4qSVxlf_OjdcSDGa76ZeNTQzdbPeREnMKBeUuJHWfgEGSbUvwS6fSafPaIAzQWqsn2FNB9vAY4oFIeLtbPIh9_2vk2V">
            <a:extLst>
              <a:ext uri="{FF2B5EF4-FFF2-40B4-BE49-F238E27FC236}">
                <a16:creationId xmlns:a16="http://schemas.microsoft.com/office/drawing/2014/main" xmlns="" id="{938B6DA9-4E45-4CA6-8E32-DD78E2F937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2166" y="2911964"/>
            <a:ext cx="2284346" cy="1526297"/>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651B61E7-92AB-4100-BEEE-2B94ADD7859C}"/>
              </a:ext>
            </a:extLst>
          </p:cNvPr>
          <p:cNvSpPr txBox="1"/>
          <p:nvPr/>
        </p:nvSpPr>
        <p:spPr>
          <a:xfrm>
            <a:off x="386550" y="232452"/>
            <a:ext cx="6908101"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Material</a:t>
            </a:r>
            <a:r>
              <a:rPr lang="en-US" sz="4800" dirty="0">
                <a:latin typeface="Georgia" panose="02040502050405020303" pitchFamily="18" charset="0"/>
              </a:rPr>
              <a:t> </a:t>
            </a:r>
            <a:r>
              <a:rPr lang="en-US" sz="4800" dirty="0">
                <a:solidFill>
                  <a:schemeClr val="accent1"/>
                </a:solidFill>
                <a:latin typeface="Georgia" panose="02040502050405020303" pitchFamily="18" charset="0"/>
              </a:rPr>
              <a:t>Culture</a:t>
            </a:r>
          </a:p>
        </p:txBody>
      </p:sp>
      <p:pic>
        <p:nvPicPr>
          <p:cNvPr id="2054" name="Picture 6" descr="https://lh4.googleusercontent.com/oNUT5FdArY-_5MZwFXDj29bIlQaqA5gw5LR1E3ZqkuvV2KoFVC0X7-rTcTbPMKPrSlmp7GESb8YieCqEU77LV_BZ9AUBhAvOYP0pX4oJ-mGeigPU8tTg5UUG__fst5DU3lDox3zx">
            <a:extLst>
              <a:ext uri="{FF2B5EF4-FFF2-40B4-BE49-F238E27FC236}">
                <a16:creationId xmlns:a16="http://schemas.microsoft.com/office/drawing/2014/main" xmlns="" id="{DAD8DA0A-DB3D-48A3-82FD-6AA98A2CBB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1987" y="938301"/>
            <a:ext cx="2284346" cy="1522897"/>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88FEAF27-8316-4DAC-BFB2-E91AB24F2A05}"/>
              </a:ext>
            </a:extLst>
          </p:cNvPr>
          <p:cNvSpPr txBox="1"/>
          <p:nvPr/>
        </p:nvSpPr>
        <p:spPr>
          <a:xfrm>
            <a:off x="4719699" y="4438261"/>
            <a:ext cx="2209329" cy="369332"/>
          </a:xfrm>
          <a:prstGeom prst="rect">
            <a:avLst/>
          </a:prstGeom>
          <a:noFill/>
        </p:spPr>
        <p:txBody>
          <a:bodyPr wrap="square" rtlCol="0">
            <a:spAutoFit/>
          </a:bodyPr>
          <a:lstStyle/>
          <a:p>
            <a:pPr algn="ctr"/>
            <a:r>
              <a:rPr lang="en-US" b="1" dirty="0" err="1"/>
              <a:t>Shisa</a:t>
            </a:r>
            <a:r>
              <a:rPr lang="en-US" dirty="0"/>
              <a:t> </a:t>
            </a:r>
            <a:r>
              <a:rPr lang="en-US" b="1" dirty="0"/>
              <a:t>Guards</a:t>
            </a:r>
          </a:p>
        </p:txBody>
      </p:sp>
      <p:sp>
        <p:nvSpPr>
          <p:cNvPr id="11" name="TextBox 10">
            <a:extLst>
              <a:ext uri="{FF2B5EF4-FFF2-40B4-BE49-F238E27FC236}">
                <a16:creationId xmlns:a16="http://schemas.microsoft.com/office/drawing/2014/main" xmlns="" id="{ED3D4CC5-0282-4283-8FB4-40EDF37C59D4}"/>
              </a:ext>
            </a:extLst>
          </p:cNvPr>
          <p:cNvSpPr txBox="1"/>
          <p:nvPr/>
        </p:nvSpPr>
        <p:spPr>
          <a:xfrm>
            <a:off x="7462163" y="2533128"/>
            <a:ext cx="2284347" cy="369332"/>
          </a:xfrm>
          <a:prstGeom prst="rect">
            <a:avLst/>
          </a:prstGeom>
          <a:noFill/>
        </p:spPr>
        <p:txBody>
          <a:bodyPr wrap="square" rtlCol="0">
            <a:spAutoFit/>
          </a:bodyPr>
          <a:lstStyle/>
          <a:p>
            <a:pPr algn="ctr"/>
            <a:r>
              <a:rPr lang="en-US" b="1" dirty="0" err="1"/>
              <a:t>Ishiganto</a:t>
            </a:r>
            <a:endParaRPr lang="en-US" b="1" dirty="0"/>
          </a:p>
        </p:txBody>
      </p:sp>
      <p:sp>
        <p:nvSpPr>
          <p:cNvPr id="12" name="TextBox 11">
            <a:extLst>
              <a:ext uri="{FF2B5EF4-FFF2-40B4-BE49-F238E27FC236}">
                <a16:creationId xmlns:a16="http://schemas.microsoft.com/office/drawing/2014/main" xmlns="" id="{B5592262-886B-414C-818F-52CB2B64E307}"/>
              </a:ext>
            </a:extLst>
          </p:cNvPr>
          <p:cNvSpPr txBox="1"/>
          <p:nvPr/>
        </p:nvSpPr>
        <p:spPr>
          <a:xfrm>
            <a:off x="9633289" y="324784"/>
            <a:ext cx="2407637" cy="646331"/>
          </a:xfrm>
          <a:prstGeom prst="rect">
            <a:avLst/>
          </a:prstGeom>
          <a:noFill/>
        </p:spPr>
        <p:txBody>
          <a:bodyPr wrap="square" rtlCol="0">
            <a:spAutoFit/>
          </a:bodyPr>
          <a:lstStyle/>
          <a:p>
            <a:pPr algn="ctr"/>
            <a:r>
              <a:rPr lang="en-US" b="1" dirty="0"/>
              <a:t>Ryukyu Investiture Crown</a:t>
            </a:r>
          </a:p>
        </p:txBody>
      </p:sp>
      <p:pic>
        <p:nvPicPr>
          <p:cNvPr id="2056" name="Picture 8" descr="https://lh3.googleusercontent.com/zwhwKjvr8FY-FBUByrbBPTK25OWPGvx8f8om8mCQpPp8P02HTuPSju39AkKu0PrRRb0u4FcslgZyOZZrkeEQDq6gOOHA7UDDzsnuHv-awrbyzHghLvFQ4okMX7d5KsheKzLfrkaP">
            <a:extLst>
              <a:ext uri="{FF2B5EF4-FFF2-40B4-BE49-F238E27FC236}">
                <a16:creationId xmlns:a16="http://schemas.microsoft.com/office/drawing/2014/main" xmlns="" id="{F4665881-2394-4FE6-8715-6F93F9E2F6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528" y="2800852"/>
            <a:ext cx="2954487" cy="1411295"/>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pic>
        <p:nvPicPr>
          <p:cNvPr id="2058" name="Picture 10" descr="https://lh3.googleusercontent.com/Vw4pp980g7M3z-rA0a4Vvtdnx-7bWONjgjnbPsGTpmxQDWWEKPPNmNAEaunxyb5gFvbSn8LMbnBII7H2j8zzr6KnOMxCKGZqdYbf2xMSrCUovDYxHAx_E7luwjdKn_4N-S6K6QpA">
            <a:extLst>
              <a:ext uri="{FF2B5EF4-FFF2-40B4-BE49-F238E27FC236}">
                <a16:creationId xmlns:a16="http://schemas.microsoft.com/office/drawing/2014/main" xmlns="" id="{E9E3EBF9-9260-4B44-92B5-34AE51F730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3289" y="5104409"/>
            <a:ext cx="2284347" cy="1522897"/>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xmlns="" id="{77323439-E35C-4667-A724-801E327D28CC}"/>
              </a:ext>
            </a:extLst>
          </p:cNvPr>
          <p:cNvSpPr txBox="1"/>
          <p:nvPr/>
        </p:nvSpPr>
        <p:spPr>
          <a:xfrm>
            <a:off x="9633292" y="4735077"/>
            <a:ext cx="2313042" cy="369332"/>
          </a:xfrm>
          <a:prstGeom prst="rect">
            <a:avLst/>
          </a:prstGeom>
          <a:noFill/>
        </p:spPr>
        <p:txBody>
          <a:bodyPr wrap="square" rtlCol="0">
            <a:spAutoFit/>
          </a:bodyPr>
          <a:lstStyle/>
          <a:p>
            <a:pPr algn="ctr"/>
            <a:r>
              <a:rPr lang="en-US" b="1" dirty="0" err="1"/>
              <a:t>Hinukan</a:t>
            </a:r>
            <a:r>
              <a:rPr lang="en-US" b="1" dirty="0"/>
              <a:t> Altar</a:t>
            </a:r>
          </a:p>
        </p:txBody>
      </p:sp>
      <p:sp>
        <p:nvSpPr>
          <p:cNvPr id="7" name="TextBox 6">
            <a:extLst>
              <a:ext uri="{FF2B5EF4-FFF2-40B4-BE49-F238E27FC236}">
                <a16:creationId xmlns:a16="http://schemas.microsoft.com/office/drawing/2014/main" xmlns="" id="{414CB8F8-A639-432E-934C-6EB2878D44A1}"/>
              </a:ext>
            </a:extLst>
          </p:cNvPr>
          <p:cNvSpPr txBox="1"/>
          <p:nvPr/>
        </p:nvSpPr>
        <p:spPr>
          <a:xfrm>
            <a:off x="387528" y="2461198"/>
            <a:ext cx="2954487" cy="369332"/>
          </a:xfrm>
          <a:prstGeom prst="rect">
            <a:avLst/>
          </a:prstGeom>
          <a:noFill/>
        </p:spPr>
        <p:txBody>
          <a:bodyPr wrap="square" rtlCol="0">
            <a:spAutoFit/>
          </a:bodyPr>
          <a:lstStyle/>
          <a:p>
            <a:pPr algn="ctr"/>
            <a:r>
              <a:rPr lang="en-US" b="1" dirty="0" err="1"/>
              <a:t>Magiri-zu</a:t>
            </a:r>
            <a:r>
              <a:rPr lang="en-US" b="1" dirty="0"/>
              <a:t> Maps</a:t>
            </a:r>
          </a:p>
        </p:txBody>
      </p:sp>
      <p:sp>
        <p:nvSpPr>
          <p:cNvPr id="9" name="TextBox 8">
            <a:extLst>
              <a:ext uri="{FF2B5EF4-FFF2-40B4-BE49-F238E27FC236}">
                <a16:creationId xmlns:a16="http://schemas.microsoft.com/office/drawing/2014/main" xmlns="" id="{DFD14A0D-A183-40E4-8405-A07A0D4406AA}"/>
              </a:ext>
            </a:extLst>
          </p:cNvPr>
          <p:cNvSpPr txBox="1"/>
          <p:nvPr/>
        </p:nvSpPr>
        <p:spPr>
          <a:xfrm>
            <a:off x="386550" y="1063449"/>
            <a:ext cx="6542478" cy="1200329"/>
          </a:xfrm>
          <a:prstGeom prst="rect">
            <a:avLst/>
          </a:prstGeom>
          <a:noFill/>
        </p:spPr>
        <p:txBody>
          <a:bodyPr wrap="square" rtlCol="0">
            <a:spAutoFit/>
          </a:bodyPr>
          <a:lstStyle/>
          <a:p>
            <a:r>
              <a:rPr lang="en-US" dirty="0"/>
              <a:t>Objects have a great significance to the people of Okinawa. They are a physical representation of their beliefs and are an integral part of who the Okinawans are as a people and a vital part of their everyday lifestyle. </a:t>
            </a:r>
          </a:p>
        </p:txBody>
      </p:sp>
      <p:sp>
        <p:nvSpPr>
          <p:cNvPr id="5" name="TextBox 4"/>
          <p:cNvSpPr txBox="1"/>
          <p:nvPr/>
        </p:nvSpPr>
        <p:spPr>
          <a:xfrm>
            <a:off x="1304816" y="4996688"/>
            <a:ext cx="3323875" cy="1169551"/>
          </a:xfrm>
          <a:prstGeom prst="rect">
            <a:avLst/>
          </a:prstGeom>
          <a:noFill/>
        </p:spPr>
        <p:txBody>
          <a:bodyPr wrap="square" rtlCol="0">
            <a:spAutoFit/>
          </a:bodyPr>
          <a:lstStyle/>
          <a:p>
            <a:pPr marL="285750" indent="-285750" algn="r">
              <a:buFont typeface="Arial" panose="020B0604020202020204" pitchFamily="34" charset="0"/>
              <a:buChar char="•"/>
            </a:pPr>
            <a:r>
              <a:rPr lang="en-US" sz="1400" dirty="0"/>
              <a:t>Paired lion-dogs usually found on rooftops or entryways</a:t>
            </a:r>
          </a:p>
          <a:p>
            <a:pPr marL="285750" indent="-285750">
              <a:buFont typeface="Arial" panose="020B0604020202020204" pitchFamily="34" charset="0"/>
              <a:buChar char="•"/>
            </a:pPr>
            <a:endParaRPr lang="en-US" sz="1400" dirty="0"/>
          </a:p>
          <a:p>
            <a:pPr marL="285750" indent="-285750" algn="r">
              <a:buFont typeface="Arial" panose="020B0604020202020204" pitchFamily="34" charset="0"/>
              <a:buChar char="•"/>
            </a:pPr>
            <a:r>
              <a:rPr lang="en-US" sz="1400" dirty="0"/>
              <a:t>Keeps good spirits in and evil ones out</a:t>
            </a:r>
          </a:p>
        </p:txBody>
      </p:sp>
      <p:sp>
        <p:nvSpPr>
          <p:cNvPr id="18" name="TextBox 17"/>
          <p:cNvSpPr txBox="1"/>
          <p:nvPr/>
        </p:nvSpPr>
        <p:spPr>
          <a:xfrm>
            <a:off x="3319532" y="3134929"/>
            <a:ext cx="3628962"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t>Created during the Ryukyu Era</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25 total maps depicting the Ryukyu Islands</a:t>
            </a:r>
          </a:p>
        </p:txBody>
      </p:sp>
      <p:sp>
        <p:nvSpPr>
          <p:cNvPr id="19" name="TextBox 18"/>
          <p:cNvSpPr txBox="1"/>
          <p:nvPr/>
        </p:nvSpPr>
        <p:spPr>
          <a:xfrm>
            <a:off x="7490860" y="1330417"/>
            <a:ext cx="2171127" cy="738664"/>
          </a:xfrm>
          <a:prstGeom prst="rect">
            <a:avLst/>
          </a:prstGeom>
          <a:noFill/>
        </p:spPr>
        <p:txBody>
          <a:bodyPr wrap="square" rtlCol="0">
            <a:spAutoFit/>
          </a:bodyPr>
          <a:lstStyle/>
          <a:p>
            <a:pPr marL="285750" indent="-285750" algn="r">
              <a:buFont typeface="Arial" panose="020B0604020202020204" pitchFamily="34" charset="0"/>
              <a:buChar char="•"/>
            </a:pPr>
            <a:r>
              <a:rPr lang="en-US" sz="1400" dirty="0"/>
              <a:t>Given to the Ryukyu kings from the Chinese courts </a:t>
            </a:r>
          </a:p>
        </p:txBody>
      </p:sp>
      <p:sp>
        <p:nvSpPr>
          <p:cNvPr id="20" name="TextBox 19"/>
          <p:cNvSpPr txBox="1"/>
          <p:nvPr/>
        </p:nvSpPr>
        <p:spPr>
          <a:xfrm>
            <a:off x="9746512" y="3090336"/>
            <a:ext cx="2171127"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Found at T and Y intersections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Will eliminate evil spirits if passed</a:t>
            </a:r>
          </a:p>
        </p:txBody>
      </p:sp>
      <p:sp>
        <p:nvSpPr>
          <p:cNvPr id="21" name="TextBox 20"/>
          <p:cNvSpPr txBox="1"/>
          <p:nvPr/>
        </p:nvSpPr>
        <p:spPr>
          <a:xfrm>
            <a:off x="7462162" y="5388803"/>
            <a:ext cx="2171127"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t>An altar to honor the fire </a:t>
            </a:r>
            <a:r>
              <a:rPr lang="en-US" sz="1400" dirty="0" err="1"/>
              <a:t>diety</a:t>
            </a:r>
            <a:r>
              <a:rPr lang="en-US" sz="1400" dirty="0"/>
              <a:t> </a:t>
            </a:r>
            <a:r>
              <a:rPr lang="en-US" sz="1400" dirty="0" err="1"/>
              <a:t>Umichimon</a:t>
            </a: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Found in the kitchen </a:t>
            </a:r>
          </a:p>
        </p:txBody>
      </p:sp>
    </p:spTree>
    <p:extLst>
      <p:ext uri="{BB962C8B-B14F-4D97-AF65-F5344CB8AC3E}">
        <p14:creationId xmlns:p14="http://schemas.microsoft.com/office/powerpoint/2010/main" val="105187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651B61E7-92AB-4100-BEEE-2B94ADD7859C}"/>
              </a:ext>
            </a:extLst>
          </p:cNvPr>
          <p:cNvSpPr txBox="1"/>
          <p:nvPr/>
        </p:nvSpPr>
        <p:spPr>
          <a:xfrm>
            <a:off x="5372742" y="324919"/>
            <a:ext cx="6545279" cy="830997"/>
          </a:xfrm>
          <a:prstGeom prst="rect">
            <a:avLst/>
          </a:prstGeom>
          <a:noFill/>
        </p:spPr>
        <p:txBody>
          <a:bodyPr wrap="square" rtlCol="0">
            <a:spAutoFit/>
          </a:bodyPr>
          <a:lstStyle/>
          <a:p>
            <a:pPr algn="ctr"/>
            <a:r>
              <a:rPr lang="en-US" sz="4800" dirty="0">
                <a:solidFill>
                  <a:schemeClr val="accent1"/>
                </a:solidFill>
                <a:latin typeface="Georgia" panose="02040502050405020303" pitchFamily="18" charset="0"/>
              </a:rPr>
              <a:t>Events</a:t>
            </a:r>
          </a:p>
        </p:txBody>
      </p:sp>
      <p:sp>
        <p:nvSpPr>
          <p:cNvPr id="9" name="TextBox 8">
            <a:extLst>
              <a:ext uri="{FF2B5EF4-FFF2-40B4-BE49-F238E27FC236}">
                <a16:creationId xmlns:a16="http://schemas.microsoft.com/office/drawing/2014/main" xmlns="" id="{DFD14A0D-A183-40E4-8405-A07A0D4406AA}"/>
              </a:ext>
            </a:extLst>
          </p:cNvPr>
          <p:cNvSpPr txBox="1"/>
          <p:nvPr/>
        </p:nvSpPr>
        <p:spPr>
          <a:xfrm>
            <a:off x="5429570" y="1155916"/>
            <a:ext cx="6431622" cy="1200329"/>
          </a:xfrm>
          <a:prstGeom prst="rect">
            <a:avLst/>
          </a:prstGeom>
          <a:noFill/>
        </p:spPr>
        <p:txBody>
          <a:bodyPr wrap="square" rtlCol="0">
            <a:spAutoFit/>
          </a:bodyPr>
          <a:lstStyle/>
          <a:p>
            <a:pPr algn="r"/>
            <a:r>
              <a:rPr lang="en-US" dirty="0"/>
              <a:t>Events help tell cultural histories. For those of Okinawa, events define them as a people and have ancestral meaning. Many of the events tell the stories of cultural hardship of the past and of stories related to their Ryukyu Era.</a:t>
            </a:r>
          </a:p>
        </p:txBody>
      </p:sp>
      <p:pic>
        <p:nvPicPr>
          <p:cNvPr id="2050" name="Picture 2" descr="https://lh5.googleusercontent.com/TKa_Rr6GtyIyd4v4bC843t6yH0kPZsyUbF-KsDdHvdz_0OOK9yd6cNzxUGpLNzX3XbFJWOZnNsB1Lcrn5Cpd1OnXLAfu45O3OdMmuQ9TtwrtNj4Ro-nhnmZahIYiKKtpLB-wTN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543" y="4837302"/>
            <a:ext cx="2618894" cy="1788513"/>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2052" name="Picture 4" descr="https://lh3.googleusercontent.com/uiqlVo7SZri6f0SZdaaT4ZyON2MHOfXAp3C3rQO_eod_RibmeB-pMHf0xotPNjGpexTMFx3S3xQTPhvOBVBdh4YB95I3uj0ZJmIlNDnGRlTvNYjnc5Qk15ePkg8cPkESo0IhNig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8816" y="3014017"/>
            <a:ext cx="1518349" cy="2291243"/>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2054" name="Picture 6" descr="https://lh6.googleusercontent.com/Lx7C8es1ZpMn7XY2KNNzijSvsTQjihW0gke3YtYmM4hK2KXUcx-XZ_SjCZggk7xBJkyj0H7Rg-YG90lIp8L5l3pifzxBI-_2wIVuJA9T2-e4ot8M4ERmZgW9MVXQAy6u12tXRm5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877" y="4982415"/>
            <a:ext cx="2618894" cy="1632912"/>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2056" name="Picture 8" descr="https://lh4.googleusercontent.com/EcLpcfmg1Dy8q_H0nyRb87SQ8aeRXZEm-2vMekgLvVI1P4HMC8NyhhbdDmlRpVzySUvdexZDACCSVPwniK9K_RYzMr_4ySXySh541ZkElqsPgKl3ml__E_1yaNvdTsHvkyBuRVg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1197" y="2870711"/>
            <a:ext cx="2284346" cy="1536495"/>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2058" name="Picture 10" descr="https://lh3.googleusercontent.com/TUvvwDI1cLS4XdqUcl_93zSfr75sh59wbm_a93vrfrqMhci7pbOqjleQF4e_VcRAy-DNAxB9kSTpv8nK4ceoF749E_iqOiikzxsGrVfnBvGneCAC3oZPeGTGZwob4nvIy8l3f_k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877" y="604402"/>
            <a:ext cx="2810221" cy="1593295"/>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994772" y="5321817"/>
            <a:ext cx="2380771"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t>Held every year</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Honors the first Okinawan king</a:t>
            </a:r>
          </a:p>
        </p:txBody>
      </p:sp>
      <p:sp>
        <p:nvSpPr>
          <p:cNvPr id="17" name="TextBox 16"/>
          <p:cNvSpPr txBox="1"/>
          <p:nvPr/>
        </p:nvSpPr>
        <p:spPr>
          <a:xfrm>
            <a:off x="3182019" y="708551"/>
            <a:ext cx="2263425"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Independent from Japan until 1872</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Led to the annexation of the Ryukyu Islands</a:t>
            </a:r>
          </a:p>
        </p:txBody>
      </p:sp>
      <p:sp>
        <p:nvSpPr>
          <p:cNvPr id="18" name="TextBox 17"/>
          <p:cNvSpPr txBox="1"/>
          <p:nvPr/>
        </p:nvSpPr>
        <p:spPr>
          <a:xfrm>
            <a:off x="282253" y="3054184"/>
            <a:ext cx="2806142" cy="954107"/>
          </a:xfrm>
          <a:prstGeom prst="rect">
            <a:avLst/>
          </a:prstGeom>
          <a:noFill/>
        </p:spPr>
        <p:txBody>
          <a:bodyPr wrap="square" rtlCol="0">
            <a:spAutoFit/>
          </a:bodyPr>
          <a:lstStyle/>
          <a:p>
            <a:pPr marL="285750" indent="-285750" algn="r">
              <a:buFont typeface="Arial" panose="020B0604020202020204" pitchFamily="34" charset="0"/>
              <a:buChar char="•"/>
            </a:pPr>
            <a:r>
              <a:rPr lang="en-US" sz="1400" dirty="0"/>
              <a:t>Last major battle of WW2</a:t>
            </a:r>
          </a:p>
          <a:p>
            <a:pPr marL="285750" indent="-285750">
              <a:buFont typeface="Arial" panose="020B0604020202020204" pitchFamily="34" charset="0"/>
              <a:buChar char="•"/>
            </a:pPr>
            <a:endParaRPr lang="en-US" sz="1400" dirty="0"/>
          </a:p>
          <a:p>
            <a:pPr marL="285750" indent="-285750" algn="r">
              <a:buFont typeface="Arial" panose="020B0604020202020204" pitchFamily="34" charset="0"/>
              <a:buChar char="•"/>
            </a:pPr>
            <a:r>
              <a:rPr lang="en-US" sz="1400" dirty="0"/>
              <a:t>Turning point in the battle against the Japanese</a:t>
            </a:r>
          </a:p>
        </p:txBody>
      </p:sp>
      <p:sp>
        <p:nvSpPr>
          <p:cNvPr id="19" name="TextBox 18"/>
          <p:cNvSpPr txBox="1"/>
          <p:nvPr/>
        </p:nvSpPr>
        <p:spPr>
          <a:xfrm>
            <a:off x="7994437" y="5445775"/>
            <a:ext cx="3866755"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Type of tradition dance and </a:t>
            </a:r>
            <a:r>
              <a:rPr lang="en-US" sz="1400" dirty="0" err="1"/>
              <a:t>taiko</a:t>
            </a:r>
            <a:r>
              <a:rPr lang="en-US" sz="1400" dirty="0"/>
              <a:t> drumming to send spirits back to the spirit world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Held of August 1</a:t>
            </a:r>
            <a:r>
              <a:rPr lang="en-US" sz="1400" baseline="30000" dirty="0"/>
              <a:t>st</a:t>
            </a:r>
            <a:r>
              <a:rPr lang="en-US" sz="1400" dirty="0"/>
              <a:t> of every year</a:t>
            </a:r>
          </a:p>
        </p:txBody>
      </p:sp>
      <p:sp>
        <p:nvSpPr>
          <p:cNvPr id="20" name="TextBox 19"/>
          <p:cNvSpPr txBox="1"/>
          <p:nvPr/>
        </p:nvSpPr>
        <p:spPr>
          <a:xfrm>
            <a:off x="7329859" y="3054184"/>
            <a:ext cx="2958957" cy="1169551"/>
          </a:xfrm>
          <a:prstGeom prst="rect">
            <a:avLst/>
          </a:prstGeom>
          <a:noFill/>
        </p:spPr>
        <p:txBody>
          <a:bodyPr wrap="square" rtlCol="0">
            <a:spAutoFit/>
          </a:bodyPr>
          <a:lstStyle/>
          <a:p>
            <a:pPr marL="285750" indent="-285750" algn="r">
              <a:buFont typeface="Arial" panose="020B0604020202020204" pitchFamily="34" charset="0"/>
              <a:buChar char="•"/>
            </a:pPr>
            <a:r>
              <a:rPr lang="en-US" sz="1400" dirty="0"/>
              <a:t>Held on August 15</a:t>
            </a:r>
            <a:r>
              <a:rPr lang="en-US" sz="1400" baseline="30000" dirty="0"/>
              <a:t>th</a:t>
            </a:r>
            <a:r>
              <a:rPr lang="en-US" sz="1400" dirty="0"/>
              <a:t> of the Lunar calendar</a:t>
            </a:r>
          </a:p>
          <a:p>
            <a:pPr marL="285750" indent="-285750">
              <a:buFont typeface="Arial" panose="020B0604020202020204" pitchFamily="34" charset="0"/>
              <a:buChar char="•"/>
            </a:pPr>
            <a:endParaRPr lang="en-US" sz="1400" dirty="0"/>
          </a:p>
          <a:p>
            <a:pPr marL="285750" indent="-285750" algn="r">
              <a:buFont typeface="Arial" panose="020B0604020202020204" pitchFamily="34" charset="0"/>
              <a:buChar char="•"/>
            </a:pPr>
            <a:r>
              <a:rPr lang="en-US" sz="1400" dirty="0"/>
              <a:t>Done in hopes to bring a good harvest for the year</a:t>
            </a:r>
          </a:p>
        </p:txBody>
      </p:sp>
      <p:sp>
        <p:nvSpPr>
          <p:cNvPr id="21" name="TextBox 20">
            <a:extLst>
              <a:ext uri="{FF2B5EF4-FFF2-40B4-BE49-F238E27FC236}">
                <a16:creationId xmlns:a16="http://schemas.microsoft.com/office/drawing/2014/main" xmlns="" id="{ED3D4CC5-0282-4283-8FB4-40EDF37C59D4}"/>
              </a:ext>
            </a:extLst>
          </p:cNvPr>
          <p:cNvSpPr txBox="1"/>
          <p:nvPr/>
        </p:nvSpPr>
        <p:spPr>
          <a:xfrm>
            <a:off x="375878" y="4583762"/>
            <a:ext cx="2618894" cy="369332"/>
          </a:xfrm>
          <a:prstGeom prst="rect">
            <a:avLst/>
          </a:prstGeom>
          <a:noFill/>
        </p:spPr>
        <p:txBody>
          <a:bodyPr wrap="square" rtlCol="0">
            <a:spAutoFit/>
          </a:bodyPr>
          <a:lstStyle/>
          <a:p>
            <a:pPr algn="ctr"/>
            <a:r>
              <a:rPr lang="en-US" b="1" dirty="0" err="1"/>
              <a:t>Shuri</a:t>
            </a:r>
            <a:r>
              <a:rPr lang="en-US" b="1" dirty="0"/>
              <a:t> Castle Festival</a:t>
            </a:r>
          </a:p>
        </p:txBody>
      </p:sp>
      <p:sp>
        <p:nvSpPr>
          <p:cNvPr id="22" name="TextBox 21">
            <a:extLst>
              <a:ext uri="{FF2B5EF4-FFF2-40B4-BE49-F238E27FC236}">
                <a16:creationId xmlns:a16="http://schemas.microsoft.com/office/drawing/2014/main" xmlns="" id="{ED3D4CC5-0282-4283-8FB4-40EDF37C59D4}"/>
              </a:ext>
            </a:extLst>
          </p:cNvPr>
          <p:cNvSpPr txBox="1"/>
          <p:nvPr/>
        </p:nvSpPr>
        <p:spPr>
          <a:xfrm>
            <a:off x="5375543" y="4190971"/>
            <a:ext cx="2618894" cy="646331"/>
          </a:xfrm>
          <a:prstGeom prst="rect">
            <a:avLst/>
          </a:prstGeom>
          <a:noFill/>
        </p:spPr>
        <p:txBody>
          <a:bodyPr wrap="square" rtlCol="0">
            <a:spAutoFit/>
          </a:bodyPr>
          <a:lstStyle/>
          <a:p>
            <a:pPr algn="ctr"/>
            <a:r>
              <a:rPr lang="en-US" b="1" dirty="0"/>
              <a:t>10,000 </a:t>
            </a:r>
            <a:r>
              <a:rPr lang="en-US" b="1" dirty="0" err="1"/>
              <a:t>Eisa</a:t>
            </a:r>
            <a:r>
              <a:rPr lang="en-US" b="1" dirty="0"/>
              <a:t> Dance Parade</a:t>
            </a:r>
          </a:p>
        </p:txBody>
      </p:sp>
      <p:sp>
        <p:nvSpPr>
          <p:cNvPr id="23" name="TextBox 22">
            <a:extLst>
              <a:ext uri="{FF2B5EF4-FFF2-40B4-BE49-F238E27FC236}">
                <a16:creationId xmlns:a16="http://schemas.microsoft.com/office/drawing/2014/main" xmlns="" id="{ED3D4CC5-0282-4283-8FB4-40EDF37C59D4}"/>
              </a:ext>
            </a:extLst>
          </p:cNvPr>
          <p:cNvSpPr txBox="1"/>
          <p:nvPr/>
        </p:nvSpPr>
        <p:spPr>
          <a:xfrm>
            <a:off x="10089222" y="2391697"/>
            <a:ext cx="1828799" cy="646331"/>
          </a:xfrm>
          <a:prstGeom prst="rect">
            <a:avLst/>
          </a:prstGeom>
          <a:noFill/>
        </p:spPr>
        <p:txBody>
          <a:bodyPr wrap="square" rtlCol="0">
            <a:spAutoFit/>
          </a:bodyPr>
          <a:lstStyle/>
          <a:p>
            <a:pPr algn="ctr"/>
            <a:r>
              <a:rPr lang="en-US" b="1" dirty="0" err="1"/>
              <a:t>Itoman</a:t>
            </a:r>
            <a:r>
              <a:rPr lang="en-US" b="1" dirty="0"/>
              <a:t> Great Tug-of-War</a:t>
            </a:r>
          </a:p>
        </p:txBody>
      </p:sp>
      <p:sp>
        <p:nvSpPr>
          <p:cNvPr id="24" name="TextBox 23">
            <a:extLst>
              <a:ext uri="{FF2B5EF4-FFF2-40B4-BE49-F238E27FC236}">
                <a16:creationId xmlns:a16="http://schemas.microsoft.com/office/drawing/2014/main" xmlns="" id="{ED3D4CC5-0282-4283-8FB4-40EDF37C59D4}"/>
              </a:ext>
            </a:extLst>
          </p:cNvPr>
          <p:cNvSpPr txBox="1"/>
          <p:nvPr/>
        </p:nvSpPr>
        <p:spPr>
          <a:xfrm>
            <a:off x="375877" y="235070"/>
            <a:ext cx="2806142" cy="369332"/>
          </a:xfrm>
          <a:prstGeom prst="rect">
            <a:avLst/>
          </a:prstGeom>
          <a:noFill/>
        </p:spPr>
        <p:txBody>
          <a:bodyPr wrap="square" rtlCol="0">
            <a:spAutoFit/>
          </a:bodyPr>
          <a:lstStyle/>
          <a:p>
            <a:pPr algn="ctr"/>
            <a:r>
              <a:rPr lang="en-US" b="1" dirty="0"/>
              <a:t>Invasion of Japan</a:t>
            </a:r>
          </a:p>
        </p:txBody>
      </p:sp>
      <p:sp>
        <p:nvSpPr>
          <p:cNvPr id="25" name="TextBox 24">
            <a:extLst>
              <a:ext uri="{FF2B5EF4-FFF2-40B4-BE49-F238E27FC236}">
                <a16:creationId xmlns:a16="http://schemas.microsoft.com/office/drawing/2014/main" xmlns="" id="{ED3D4CC5-0282-4283-8FB4-40EDF37C59D4}"/>
              </a:ext>
            </a:extLst>
          </p:cNvPr>
          <p:cNvSpPr txBox="1"/>
          <p:nvPr/>
        </p:nvSpPr>
        <p:spPr>
          <a:xfrm>
            <a:off x="3088395" y="2501379"/>
            <a:ext cx="2284347" cy="369332"/>
          </a:xfrm>
          <a:prstGeom prst="rect">
            <a:avLst/>
          </a:prstGeom>
          <a:noFill/>
        </p:spPr>
        <p:txBody>
          <a:bodyPr wrap="square" rtlCol="0">
            <a:spAutoFit/>
          </a:bodyPr>
          <a:lstStyle/>
          <a:p>
            <a:pPr algn="ctr"/>
            <a:r>
              <a:rPr lang="en-US" b="1" dirty="0"/>
              <a:t>Battle of Okinawa</a:t>
            </a:r>
          </a:p>
        </p:txBody>
      </p:sp>
    </p:spTree>
    <p:extLst>
      <p:ext uri="{BB962C8B-B14F-4D97-AF65-F5344CB8AC3E}">
        <p14:creationId xmlns:p14="http://schemas.microsoft.com/office/powerpoint/2010/main" val="24997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AF08322-C1EB-4C78-BEAD-53F710E782B9}"/>
              </a:ext>
            </a:extLst>
          </p:cNvPr>
          <p:cNvSpPr>
            <a:spLocks noGrp="1"/>
          </p:cNvSpPr>
          <p:nvPr>
            <p:ph type="title" idx="4294967295"/>
          </p:nvPr>
        </p:nvSpPr>
        <p:spPr>
          <a:xfrm>
            <a:off x="7689215" y="442595"/>
            <a:ext cx="4340225" cy="693738"/>
          </a:xfrm>
        </p:spPr>
        <p:txBody>
          <a:bodyPr>
            <a:noAutofit/>
          </a:bodyPr>
          <a:lstStyle/>
          <a:p>
            <a:r>
              <a:rPr lang="en-US" sz="4800" dirty="0"/>
              <a:t>Creation Story</a:t>
            </a:r>
          </a:p>
        </p:txBody>
      </p:sp>
      <p:sp>
        <p:nvSpPr>
          <p:cNvPr id="5" name="Text Placeholder 4">
            <a:extLst>
              <a:ext uri="{FF2B5EF4-FFF2-40B4-BE49-F238E27FC236}">
                <a16:creationId xmlns:a16="http://schemas.microsoft.com/office/drawing/2014/main" xmlns="" id="{39311FF1-8BC8-4765-B4FD-5578DF2E83A8}"/>
              </a:ext>
            </a:extLst>
          </p:cNvPr>
          <p:cNvSpPr>
            <a:spLocks noGrp="1"/>
          </p:cNvSpPr>
          <p:nvPr>
            <p:ph type="body" sz="half" idx="4294967295"/>
          </p:nvPr>
        </p:nvSpPr>
        <p:spPr>
          <a:xfrm>
            <a:off x="7607935" y="1590040"/>
            <a:ext cx="4340225" cy="4981575"/>
          </a:xfrm>
        </p:spPr>
        <p:txBody>
          <a:bodyPr>
            <a:normAutofit/>
          </a:bodyPr>
          <a:lstStyle/>
          <a:p>
            <a:pPr marL="342900" indent="-342900">
              <a:buFont typeface="Arial" panose="020B0604020202020204" pitchFamily="34" charset="0"/>
              <a:buChar char="•"/>
            </a:pPr>
            <a:r>
              <a:rPr lang="en-US" sz="2400" dirty="0" err="1"/>
              <a:t>Nirai</a:t>
            </a:r>
            <a:r>
              <a:rPr lang="en-US" sz="2400" dirty="0"/>
              <a:t> Kanai a world where everything originates and the gods live</a:t>
            </a:r>
          </a:p>
          <a:p>
            <a:pPr marL="342900" indent="-342900">
              <a:buFont typeface="Arial" panose="020B0604020202020204" pitchFamily="34" charset="0"/>
              <a:buChar char="•"/>
            </a:pPr>
            <a:r>
              <a:rPr lang="en-US" sz="2400" dirty="0"/>
              <a:t>The Heavenly Emperor lived in </a:t>
            </a:r>
            <a:r>
              <a:rPr lang="en-US" sz="2400" dirty="0" err="1"/>
              <a:t>Nirai</a:t>
            </a:r>
            <a:r>
              <a:rPr lang="en-US" sz="2400" dirty="0"/>
              <a:t> Kanai</a:t>
            </a:r>
          </a:p>
          <a:p>
            <a:pPr marL="342900" indent="-342900">
              <a:buFont typeface="Arial" panose="020B0604020202020204" pitchFamily="34" charset="0"/>
              <a:buChar char="•"/>
            </a:pPr>
            <a:r>
              <a:rPr lang="en-US" sz="2400" dirty="0"/>
              <a:t>He noticed no islands where on the Earth below</a:t>
            </a:r>
          </a:p>
          <a:p>
            <a:pPr marL="342900" indent="-342900">
              <a:buFont typeface="Arial" panose="020B0604020202020204" pitchFamily="34" charset="0"/>
              <a:buChar char="•"/>
            </a:pPr>
            <a:r>
              <a:rPr lang="en-US" sz="2400" dirty="0"/>
              <a:t>Ordered the creation of islands</a:t>
            </a:r>
          </a:p>
          <a:p>
            <a:pPr marL="342900" indent="-342900">
              <a:buFont typeface="Arial" panose="020B0604020202020204" pitchFamily="34" charset="0"/>
              <a:buChar char="•"/>
            </a:pPr>
            <a:r>
              <a:rPr lang="en-US" sz="2400" dirty="0" err="1"/>
              <a:t>Amamikyo</a:t>
            </a:r>
            <a:r>
              <a:rPr lang="en-US" sz="2400" dirty="0"/>
              <a:t> was the goddess chosen to create new lands</a:t>
            </a:r>
          </a:p>
        </p:txBody>
      </p:sp>
      <p:pic>
        <p:nvPicPr>
          <p:cNvPr id="1026" name="Picture 2" descr="https://upload.wikimedia.org/wikipedia/commons/9/9f/Tomb_of_Amamichu_03.JPG">
            <a:extLst>
              <a:ext uri="{FF2B5EF4-FFF2-40B4-BE49-F238E27FC236}">
                <a16:creationId xmlns:a16="http://schemas.microsoft.com/office/drawing/2014/main" xmlns="" id="{BDD3433B-140E-4ED7-90DA-9115D955AF04}"/>
              </a:ext>
            </a:extLst>
          </p:cNvPr>
          <p:cNvPicPr>
            <a:picLocks noGrp="1" noChangeAspect="1" noChangeArrowheads="1"/>
          </p:cNvPicPr>
          <p:nvPr>
            <p:ph type="pic" idx="4294967295"/>
          </p:nvPr>
        </p:nvPicPr>
        <p:blipFill>
          <a:blip r:embed="rId3">
            <a:extLst>
              <a:ext uri="{28A0092B-C50C-407E-A947-70E740481C1C}">
                <a14:useLocalDpi xmlns:a14="http://schemas.microsoft.com/office/drawing/2010/main" val="0"/>
              </a:ext>
            </a:extLst>
          </a:blip>
          <a:srcRect l="10000" r="10000"/>
          <a:stretch>
            <a:fillRect/>
          </a:stretch>
        </p:blipFill>
        <p:spPr bwMode="auto">
          <a:xfrm>
            <a:off x="0" y="0"/>
            <a:ext cx="7315200" cy="6858000"/>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AABBC8E4-97B6-4F9B-BE94-57D6B2626121}"/>
              </a:ext>
            </a:extLst>
          </p:cNvPr>
          <p:cNvSpPr txBox="1"/>
          <p:nvPr/>
        </p:nvSpPr>
        <p:spPr>
          <a:xfrm>
            <a:off x="5178055" y="6488668"/>
            <a:ext cx="2137145" cy="369332"/>
          </a:xfrm>
          <a:prstGeom prst="rect">
            <a:avLst/>
          </a:prstGeom>
          <a:noFill/>
        </p:spPr>
        <p:txBody>
          <a:bodyPr wrap="square" rtlCol="0">
            <a:spAutoFit/>
          </a:bodyPr>
          <a:lstStyle/>
          <a:p>
            <a:r>
              <a:rPr lang="en-US" dirty="0"/>
              <a:t>Tomb of </a:t>
            </a:r>
            <a:r>
              <a:rPr lang="en-US" dirty="0" err="1"/>
              <a:t>Amamiko</a:t>
            </a:r>
            <a:endParaRPr lang="en-US" dirty="0"/>
          </a:p>
        </p:txBody>
      </p:sp>
    </p:spTree>
    <p:extLst>
      <p:ext uri="{BB962C8B-B14F-4D97-AF65-F5344CB8AC3E}">
        <p14:creationId xmlns:p14="http://schemas.microsoft.com/office/powerpoint/2010/main" val="399975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xmlns="" id="{7E1ECB91-A804-4F27-A473-9C86CC4FE81F}"/>
              </a:ext>
            </a:extLst>
          </p:cNvPr>
          <p:cNvSpPr txBox="1">
            <a:spLocks/>
          </p:cNvSpPr>
          <p:nvPr/>
        </p:nvSpPr>
        <p:spPr>
          <a:xfrm>
            <a:off x="3591464" y="265812"/>
            <a:ext cx="6275549" cy="693243"/>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en-US" sz="4800" dirty="0"/>
              <a:t>Creation Myth </a:t>
            </a:r>
            <a:r>
              <a:rPr lang="en-US" sz="4800" dirty="0" err="1"/>
              <a:t>cont</a:t>
            </a:r>
            <a:r>
              <a:rPr lang="en-US" sz="4800" dirty="0"/>
              <a:t>…</a:t>
            </a:r>
          </a:p>
        </p:txBody>
      </p:sp>
      <p:sp>
        <p:nvSpPr>
          <p:cNvPr id="3" name="Text Placeholder 4">
            <a:extLst>
              <a:ext uri="{FF2B5EF4-FFF2-40B4-BE49-F238E27FC236}">
                <a16:creationId xmlns:a16="http://schemas.microsoft.com/office/drawing/2014/main" xmlns="" id="{2E6A7516-3FF9-4529-A025-64227BBD72A3}"/>
              </a:ext>
            </a:extLst>
          </p:cNvPr>
          <p:cNvSpPr txBox="1">
            <a:spLocks/>
          </p:cNvSpPr>
          <p:nvPr/>
        </p:nvSpPr>
        <p:spPr>
          <a:xfrm>
            <a:off x="1496849" y="1419443"/>
            <a:ext cx="4340423" cy="4981353"/>
          </a:xfrm>
          <a:prstGeom prst="rect">
            <a:avLst/>
          </a:prstGeom>
        </p:spPr>
        <p:txBody>
          <a:bodyPr>
            <a:normAutofit/>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342900" indent="-342900"/>
            <a:r>
              <a:rPr lang="en-US" sz="2400" dirty="0" err="1"/>
              <a:t>Amamikyo</a:t>
            </a:r>
            <a:r>
              <a:rPr lang="en-US" sz="2400" dirty="0"/>
              <a:t> began constructing the islands</a:t>
            </a:r>
          </a:p>
          <a:p>
            <a:pPr marL="342900" indent="-342900"/>
            <a:r>
              <a:rPr lang="en-US" sz="2400" dirty="0"/>
              <a:t>She required certain materials to be brought to her</a:t>
            </a:r>
          </a:p>
          <a:p>
            <a:pPr marL="342900" indent="-342900"/>
            <a:r>
              <a:rPr lang="en-US" sz="2400" dirty="0" err="1"/>
              <a:t>Shinerikyu</a:t>
            </a:r>
            <a:r>
              <a:rPr lang="en-US" sz="2400" dirty="0"/>
              <a:t>, a god, fetched materials such as grass, stones, </a:t>
            </a:r>
            <a:r>
              <a:rPr lang="en-US" sz="2400"/>
              <a:t>and trees</a:t>
            </a:r>
            <a:endParaRPr lang="en-US" sz="2400" dirty="0"/>
          </a:p>
          <a:p>
            <a:pPr marL="342900" indent="-342900"/>
            <a:r>
              <a:rPr lang="en-US" sz="2400" dirty="0"/>
              <a:t>Upon completion of the newly created islands, </a:t>
            </a:r>
            <a:r>
              <a:rPr lang="en-US" sz="2400" dirty="0" err="1"/>
              <a:t>Amamikyo</a:t>
            </a:r>
            <a:r>
              <a:rPr lang="en-US" sz="2400" dirty="0"/>
              <a:t> descended on her creation</a:t>
            </a:r>
          </a:p>
        </p:txBody>
      </p:sp>
      <p:sp>
        <p:nvSpPr>
          <p:cNvPr id="4" name="Text Placeholder 4">
            <a:extLst>
              <a:ext uri="{FF2B5EF4-FFF2-40B4-BE49-F238E27FC236}">
                <a16:creationId xmlns:a16="http://schemas.microsoft.com/office/drawing/2014/main" xmlns="" id="{0B88DCFC-7BC0-42BD-B91C-B17CCCAA7F0A}"/>
              </a:ext>
            </a:extLst>
          </p:cNvPr>
          <p:cNvSpPr txBox="1">
            <a:spLocks/>
          </p:cNvSpPr>
          <p:nvPr/>
        </p:nvSpPr>
        <p:spPr>
          <a:xfrm>
            <a:off x="6845026" y="1419444"/>
            <a:ext cx="4340423" cy="4981353"/>
          </a:xfrm>
          <a:prstGeom prst="rect">
            <a:avLst/>
          </a:prstGeom>
        </p:spPr>
        <p:txBody>
          <a:bodyPr>
            <a:normAutofit/>
          </a:bodyPr>
          <a:lst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accent1"/>
              </a:buClr>
              <a:buFont typeface="Arial"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a:lstStyle>
          <a:p>
            <a:pPr marL="342900" indent="-342900"/>
            <a:r>
              <a:rPr lang="en-US" sz="2400" dirty="0" err="1"/>
              <a:t>Amamikyo</a:t>
            </a:r>
            <a:r>
              <a:rPr lang="en-US" sz="2400" dirty="0"/>
              <a:t> needed to populate the islands, but no other gods would come down to help</a:t>
            </a:r>
          </a:p>
          <a:p>
            <a:pPr marL="342900" indent="-342900"/>
            <a:r>
              <a:rPr lang="en-US" sz="2400" dirty="0" err="1"/>
              <a:t>Shinerikyu</a:t>
            </a:r>
            <a:r>
              <a:rPr lang="en-US" sz="2400" dirty="0"/>
              <a:t> and </a:t>
            </a:r>
            <a:r>
              <a:rPr lang="en-US" sz="2400" dirty="0" err="1"/>
              <a:t>Amamikyo</a:t>
            </a:r>
            <a:r>
              <a:rPr lang="en-US" sz="2400" dirty="0"/>
              <a:t> populated the islands together, though not through intercourse</a:t>
            </a:r>
          </a:p>
          <a:p>
            <a:pPr marL="342900" indent="-342900"/>
            <a:r>
              <a:rPr lang="en-US" sz="2400" dirty="0"/>
              <a:t>Their Heavenly Grandchild was born</a:t>
            </a:r>
          </a:p>
          <a:p>
            <a:pPr marL="342900" indent="-342900"/>
            <a:r>
              <a:rPr lang="en-US" sz="2400" dirty="0"/>
              <a:t>His children split the island into 5 separate classes</a:t>
            </a:r>
          </a:p>
          <a:p>
            <a:pPr marL="342900" indent="-342900"/>
            <a:endParaRPr lang="en-US" sz="2400" dirty="0"/>
          </a:p>
        </p:txBody>
      </p:sp>
    </p:spTree>
    <p:extLst>
      <p:ext uri="{BB962C8B-B14F-4D97-AF65-F5344CB8AC3E}">
        <p14:creationId xmlns:p14="http://schemas.microsoft.com/office/powerpoint/2010/main" val="142860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E9F38F77-9DBF-4788-B3C6-337E147D3719}"/>
              </a:ext>
            </a:extLst>
          </p:cNvPr>
          <p:cNvSpPr>
            <a:spLocks noGrp="1"/>
          </p:cNvSpPr>
          <p:nvPr>
            <p:ph type="title" idx="4294967295"/>
          </p:nvPr>
        </p:nvSpPr>
        <p:spPr>
          <a:xfrm>
            <a:off x="7920355" y="636270"/>
            <a:ext cx="3997325" cy="809625"/>
          </a:xfrm>
        </p:spPr>
        <p:txBody>
          <a:bodyPr>
            <a:noAutofit/>
          </a:bodyPr>
          <a:lstStyle/>
          <a:p>
            <a:r>
              <a:rPr lang="en-US" sz="4800" dirty="0"/>
              <a:t>The “Others”</a:t>
            </a:r>
          </a:p>
        </p:txBody>
      </p:sp>
      <p:sp>
        <p:nvSpPr>
          <p:cNvPr id="7" name="Text Placeholder 4">
            <a:extLst>
              <a:ext uri="{FF2B5EF4-FFF2-40B4-BE49-F238E27FC236}">
                <a16:creationId xmlns:a16="http://schemas.microsoft.com/office/drawing/2014/main" xmlns="" id="{F7F66111-A100-4873-9FC7-3E347CB8A89C}"/>
              </a:ext>
            </a:extLst>
          </p:cNvPr>
          <p:cNvSpPr>
            <a:spLocks noGrp="1"/>
          </p:cNvSpPr>
          <p:nvPr>
            <p:ph type="body" sz="half" idx="4294967295"/>
          </p:nvPr>
        </p:nvSpPr>
        <p:spPr>
          <a:xfrm>
            <a:off x="7869555" y="1610360"/>
            <a:ext cx="3997325" cy="4906963"/>
          </a:xfrm>
        </p:spPr>
        <p:txBody>
          <a:bodyPr>
            <a:normAutofit lnSpcReduction="10000"/>
          </a:bodyPr>
          <a:lstStyle/>
          <a:p>
            <a:pPr marL="342900" indent="-342900">
              <a:buFont typeface="Arial" panose="020B0604020202020204" pitchFamily="34" charset="0"/>
              <a:buChar char="•"/>
            </a:pPr>
            <a:r>
              <a:rPr lang="en-US" sz="2400" dirty="0"/>
              <a:t>Evil spirits or ghosts are Okinawa’s main type of “others”</a:t>
            </a:r>
          </a:p>
          <a:p>
            <a:pPr marL="342900" indent="-342900">
              <a:buFont typeface="Arial" panose="020B0604020202020204" pitchFamily="34" charset="0"/>
              <a:buChar char="•"/>
            </a:pPr>
            <a:r>
              <a:rPr lang="en-US" sz="2400" dirty="0"/>
              <a:t>Evil spirits can manifest from nearly anything</a:t>
            </a:r>
          </a:p>
          <a:p>
            <a:pPr marL="342900" indent="-342900">
              <a:buFont typeface="Arial" panose="020B0604020202020204" pitchFamily="34" charset="0"/>
              <a:buChar char="•"/>
            </a:pPr>
            <a:r>
              <a:rPr lang="en-US" sz="2400" dirty="0"/>
              <a:t>They try to impede on everyday lifestyle</a:t>
            </a:r>
          </a:p>
          <a:p>
            <a:pPr marL="342900" indent="-342900">
              <a:buFont typeface="Arial" panose="020B0604020202020204" pitchFamily="34" charset="0"/>
              <a:buChar char="•"/>
            </a:pPr>
            <a:r>
              <a:rPr lang="en-US" sz="2400" dirty="0"/>
              <a:t>Rituals are preformed to cleanse evil spirits</a:t>
            </a:r>
          </a:p>
          <a:p>
            <a:pPr marL="342900" indent="-342900">
              <a:buFont typeface="Arial" panose="020B0604020202020204" pitchFamily="34" charset="0"/>
              <a:buChar char="•"/>
            </a:pPr>
            <a:r>
              <a:rPr lang="en-US" sz="2400" dirty="0" err="1"/>
              <a:t>Shisa</a:t>
            </a:r>
            <a:r>
              <a:rPr lang="en-US" sz="2400" dirty="0"/>
              <a:t> guards are a prominent figure to ward off evil spirits</a:t>
            </a:r>
          </a:p>
        </p:txBody>
      </p:sp>
      <p:pic>
        <p:nvPicPr>
          <p:cNvPr id="1026" name="Picture 2" descr="http://charmslab.com/images/articles/spiritwoman/yukionna-crop-u200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4614" y="1344294"/>
            <a:ext cx="5517157" cy="4477385"/>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35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32959C-C98F-4279-8E1B-28D044E6B640}"/>
              </a:ext>
            </a:extLst>
          </p:cNvPr>
          <p:cNvSpPr>
            <a:spLocks noGrp="1"/>
          </p:cNvSpPr>
          <p:nvPr>
            <p:ph type="title" idx="4294967295"/>
          </p:nvPr>
        </p:nvSpPr>
        <p:spPr>
          <a:xfrm>
            <a:off x="7174548" y="297815"/>
            <a:ext cx="4011612" cy="1155700"/>
          </a:xfrm>
        </p:spPr>
        <p:txBody>
          <a:bodyPr>
            <a:normAutofit fontScale="90000"/>
          </a:bodyPr>
          <a:lstStyle/>
          <a:p>
            <a:pPr algn="ctr"/>
            <a:r>
              <a:rPr lang="en-US" sz="4800" dirty="0"/>
              <a:t>A Myth of Heroism</a:t>
            </a:r>
          </a:p>
        </p:txBody>
      </p:sp>
      <p:sp>
        <p:nvSpPr>
          <p:cNvPr id="5" name="Text Placeholder 4">
            <a:extLst>
              <a:ext uri="{FF2B5EF4-FFF2-40B4-BE49-F238E27FC236}">
                <a16:creationId xmlns:a16="http://schemas.microsoft.com/office/drawing/2014/main" xmlns="" id="{FEDAD021-BCDC-47A2-8C06-B319F3921E07}"/>
              </a:ext>
            </a:extLst>
          </p:cNvPr>
          <p:cNvSpPr>
            <a:spLocks noGrp="1"/>
          </p:cNvSpPr>
          <p:nvPr>
            <p:ph type="body" sz="half" idx="4294967295"/>
          </p:nvPr>
        </p:nvSpPr>
        <p:spPr>
          <a:xfrm>
            <a:off x="7221855" y="1562290"/>
            <a:ext cx="4137025" cy="5235575"/>
          </a:xfrm>
        </p:spPr>
        <p:txBody>
          <a:bodyPr>
            <a:normAutofit fontScale="92500"/>
          </a:bodyPr>
          <a:lstStyle/>
          <a:p>
            <a:pPr marL="342900" indent="-342900">
              <a:buFont typeface="Arial" panose="020B0604020202020204" pitchFamily="34" charset="0"/>
              <a:buChar char="•"/>
            </a:pPr>
            <a:r>
              <a:rPr lang="en-US" sz="2400" dirty="0"/>
              <a:t>Chinese emissary visits Ryukyu King</a:t>
            </a:r>
          </a:p>
          <a:p>
            <a:pPr marL="342900" indent="-342900">
              <a:buFont typeface="Arial" panose="020B0604020202020204" pitchFamily="34" charset="0"/>
              <a:buChar char="•"/>
            </a:pPr>
            <a:r>
              <a:rPr lang="en-US" sz="2400" dirty="0"/>
              <a:t>The Chinese emissary offers gift of </a:t>
            </a:r>
            <a:r>
              <a:rPr lang="en-US" sz="2400" dirty="0" err="1"/>
              <a:t>shisa</a:t>
            </a:r>
            <a:r>
              <a:rPr lang="en-US" sz="2400" dirty="0"/>
              <a:t> to the King</a:t>
            </a:r>
          </a:p>
          <a:p>
            <a:pPr marL="342900" indent="-342900">
              <a:buFont typeface="Arial" panose="020B0604020202020204" pitchFamily="34" charset="0"/>
              <a:buChar char="•"/>
            </a:pPr>
            <a:r>
              <a:rPr lang="en-US" sz="2400" dirty="0"/>
              <a:t>The village of </a:t>
            </a:r>
            <a:r>
              <a:rPr lang="en-US" sz="2400" dirty="0" err="1"/>
              <a:t>Madanbashi</a:t>
            </a:r>
            <a:r>
              <a:rPr lang="en-US" sz="2400" dirty="0"/>
              <a:t> is attacked by an evil sea dragon</a:t>
            </a:r>
          </a:p>
          <a:p>
            <a:pPr marL="342900" indent="-342900">
              <a:buFont typeface="Arial" panose="020B0604020202020204" pitchFamily="34" charset="0"/>
              <a:buChar char="•"/>
            </a:pPr>
            <a:r>
              <a:rPr lang="en-US" sz="2400" dirty="0"/>
              <a:t>The </a:t>
            </a:r>
            <a:r>
              <a:rPr lang="en-US" sz="2400" dirty="0" err="1"/>
              <a:t>Madanbashi</a:t>
            </a:r>
            <a:r>
              <a:rPr lang="en-US" sz="2400" dirty="0"/>
              <a:t> priestess has a dream of the King defeating the sea dragon with the </a:t>
            </a:r>
            <a:r>
              <a:rPr lang="en-US" sz="2400" dirty="0" err="1"/>
              <a:t>shisa</a:t>
            </a:r>
            <a:endParaRPr lang="en-US" sz="2400" dirty="0"/>
          </a:p>
          <a:p>
            <a:pPr marL="342900" indent="-342900">
              <a:buFont typeface="Arial" panose="020B0604020202020204" pitchFamily="34" charset="0"/>
              <a:buChar char="•"/>
            </a:pPr>
            <a:r>
              <a:rPr lang="en-US" sz="2400" dirty="0"/>
              <a:t>Priestess sent a note to the king telling of the sea dragon attack</a:t>
            </a:r>
          </a:p>
        </p:txBody>
      </p:sp>
      <p:pic>
        <p:nvPicPr>
          <p:cNvPr id="2050" name="Picture 2" descr="https://1.bp.blogspot.com/-q283GtiAnaM/V5lF-rX3zQI/AAAAAAAAAo8/KzKyMHSN2LIoVzsWfNYNcyGzLh-DEeSqACLcB/s1600/sea%2Bdragon.jpg">
            <a:extLst>
              <a:ext uri="{FF2B5EF4-FFF2-40B4-BE49-F238E27FC236}">
                <a16:creationId xmlns:a16="http://schemas.microsoft.com/office/drawing/2014/main" xmlns="" id="{A5BB8C17-DA53-4404-859F-7C788E759F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829" y="1"/>
            <a:ext cx="5103627" cy="6797864"/>
          </a:xfrm>
          <a:prstGeom prst="rect">
            <a:avLst/>
          </a:prstGeom>
          <a:noFill/>
          <a:effectLst>
            <a:softEdge rad="101600"/>
          </a:effectLst>
          <a:scene3d>
            <a:camera prst="orthographicFront">
              <a:rot lat="0" lon="11099976" rev="0"/>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16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396B9F-B841-428D-8D46-900C3DC136F6}"/>
              </a:ext>
            </a:extLst>
          </p:cNvPr>
          <p:cNvSpPr>
            <a:spLocks noGrp="1"/>
          </p:cNvSpPr>
          <p:nvPr>
            <p:ph type="title" idx="4294967295"/>
          </p:nvPr>
        </p:nvSpPr>
        <p:spPr>
          <a:xfrm>
            <a:off x="615474" y="287655"/>
            <a:ext cx="4011612" cy="1155700"/>
          </a:xfrm>
        </p:spPr>
        <p:txBody>
          <a:bodyPr>
            <a:normAutofit fontScale="90000"/>
          </a:bodyPr>
          <a:lstStyle/>
          <a:p>
            <a:pPr algn="ctr"/>
            <a:r>
              <a:rPr lang="en-US" sz="4800" dirty="0"/>
              <a:t>A Myth of Heroism </a:t>
            </a:r>
            <a:r>
              <a:rPr lang="en-US" sz="4800" dirty="0" err="1"/>
              <a:t>cont</a:t>
            </a:r>
            <a:r>
              <a:rPr lang="en-US" sz="4800" dirty="0"/>
              <a:t>…</a:t>
            </a:r>
          </a:p>
        </p:txBody>
      </p:sp>
      <p:sp>
        <p:nvSpPr>
          <p:cNvPr id="3" name="Text Placeholder 4">
            <a:extLst>
              <a:ext uri="{FF2B5EF4-FFF2-40B4-BE49-F238E27FC236}">
                <a16:creationId xmlns:a16="http://schemas.microsoft.com/office/drawing/2014/main" xmlns="" id="{6266DDD7-11A0-48C2-8839-2A2FCF60F3D3}"/>
              </a:ext>
            </a:extLst>
          </p:cNvPr>
          <p:cNvSpPr>
            <a:spLocks noGrp="1"/>
          </p:cNvSpPr>
          <p:nvPr>
            <p:ph type="body" sz="half" idx="4294967295"/>
          </p:nvPr>
        </p:nvSpPr>
        <p:spPr>
          <a:xfrm>
            <a:off x="552767" y="1442720"/>
            <a:ext cx="4137025" cy="5334000"/>
          </a:xfrm>
        </p:spPr>
        <p:txBody>
          <a:bodyPr>
            <a:normAutofit lnSpcReduction="10000"/>
          </a:bodyPr>
          <a:lstStyle/>
          <a:p>
            <a:pPr marL="342900" indent="-342900">
              <a:buFont typeface="Arial" panose="020B0604020202020204" pitchFamily="34" charset="0"/>
              <a:buChar char="•"/>
            </a:pPr>
            <a:r>
              <a:rPr lang="en-US" sz="2400" dirty="0"/>
              <a:t>Ryukyu King reads the priestess’ note</a:t>
            </a:r>
          </a:p>
          <a:p>
            <a:pPr marL="342900" indent="-342900">
              <a:buFont typeface="Arial" panose="020B0604020202020204" pitchFamily="34" charset="0"/>
              <a:buChar char="•"/>
            </a:pPr>
            <a:r>
              <a:rPr lang="en-US" sz="2400" dirty="0"/>
              <a:t>The king travels to </a:t>
            </a:r>
            <a:r>
              <a:rPr lang="en-US" sz="2400" dirty="0" err="1"/>
              <a:t>Madanbashi</a:t>
            </a:r>
            <a:r>
              <a:rPr lang="en-US" sz="2400" dirty="0"/>
              <a:t> to fight the sea dragon</a:t>
            </a:r>
          </a:p>
          <a:p>
            <a:pPr marL="342900" indent="-342900">
              <a:buFont typeface="Arial" panose="020B0604020202020204" pitchFamily="34" charset="0"/>
              <a:buChar char="•"/>
            </a:pPr>
            <a:r>
              <a:rPr lang="en-US" sz="2400" dirty="0"/>
              <a:t>The sea dragon tries to attack the king</a:t>
            </a:r>
          </a:p>
          <a:p>
            <a:pPr marL="342900" indent="-342900">
              <a:buFont typeface="Arial" panose="020B0604020202020204" pitchFamily="34" charset="0"/>
              <a:buChar char="•"/>
            </a:pPr>
            <a:r>
              <a:rPr lang="en-US" sz="2400" dirty="0"/>
              <a:t>The little </a:t>
            </a:r>
            <a:r>
              <a:rPr lang="en-US" sz="2400" dirty="0" err="1"/>
              <a:t>shisa</a:t>
            </a:r>
            <a:r>
              <a:rPr lang="en-US" sz="2400" dirty="0"/>
              <a:t> figure protects the king by letting out a tremendous roar</a:t>
            </a:r>
          </a:p>
          <a:p>
            <a:pPr marL="342900" indent="-342900">
              <a:buFont typeface="Arial" panose="020B0604020202020204" pitchFamily="34" charset="0"/>
              <a:buChar char="•"/>
            </a:pPr>
            <a:r>
              <a:rPr lang="en-US" sz="2400" dirty="0"/>
              <a:t>A large boulder falls from the Heavens and pins the evil sea dragon where the dragon dies</a:t>
            </a:r>
          </a:p>
        </p:txBody>
      </p:sp>
      <p:pic>
        <p:nvPicPr>
          <p:cNvPr id="1026" name="Picture 2" descr="https://i2.wp.com/blog.janm.org/wp-content/uploads/2015/07/shisa-by-troy-williams-via-flick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1930" y="182880"/>
            <a:ext cx="6703510" cy="6502400"/>
          </a:xfrm>
          <a:prstGeom prst="rect">
            <a:avLst/>
          </a:prstGeom>
          <a:noFill/>
          <a:effectLst>
            <a:softEdge rad="101600"/>
          </a:effectLst>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41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mytravelaffairs.com/wp-content/uploads/2012/10/IMGP6624WMTA.jpg">
            <a:extLst>
              <a:ext uri="{FF2B5EF4-FFF2-40B4-BE49-F238E27FC236}">
                <a16:creationId xmlns:a16="http://schemas.microsoft.com/office/drawing/2014/main" xmlns="" id="{F43C7A2E-7FFD-4D60-9558-E215DB4400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024" y="1371601"/>
            <a:ext cx="6536444" cy="4380614"/>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xmlns="" id="{42B5E2CE-D04B-4F93-8703-D8257789D676}"/>
              </a:ext>
            </a:extLst>
          </p:cNvPr>
          <p:cNvSpPr txBox="1">
            <a:spLocks/>
          </p:cNvSpPr>
          <p:nvPr/>
        </p:nvSpPr>
        <p:spPr>
          <a:xfrm>
            <a:off x="2787024" y="340241"/>
            <a:ext cx="6536444" cy="810201"/>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Hope for the Future</a:t>
            </a:r>
          </a:p>
        </p:txBody>
      </p:sp>
      <p:sp>
        <p:nvSpPr>
          <p:cNvPr id="7" name="TextBox 6">
            <a:extLst>
              <a:ext uri="{FF2B5EF4-FFF2-40B4-BE49-F238E27FC236}">
                <a16:creationId xmlns:a16="http://schemas.microsoft.com/office/drawing/2014/main" xmlns="" id="{A0A6C8FE-88BB-4281-9BF7-1E1DBF6E388A}"/>
              </a:ext>
            </a:extLst>
          </p:cNvPr>
          <p:cNvSpPr txBox="1"/>
          <p:nvPr/>
        </p:nvSpPr>
        <p:spPr>
          <a:xfrm>
            <a:off x="198483" y="1715248"/>
            <a:ext cx="2471583"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a:t>Keeping ancestral traditions alive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2400" dirty="0"/>
              <a:t>Not losing their identity over time or through other cultures</a:t>
            </a:r>
          </a:p>
        </p:txBody>
      </p:sp>
      <p:sp>
        <p:nvSpPr>
          <p:cNvPr id="8" name="TextBox 7">
            <a:extLst>
              <a:ext uri="{FF2B5EF4-FFF2-40B4-BE49-F238E27FC236}">
                <a16:creationId xmlns:a16="http://schemas.microsoft.com/office/drawing/2014/main" xmlns="" id="{8EF6BCD3-5CF4-4413-AB6A-56F1FDC5C3A8}"/>
              </a:ext>
            </a:extLst>
          </p:cNvPr>
          <p:cNvSpPr txBox="1"/>
          <p:nvPr/>
        </p:nvSpPr>
        <p:spPr>
          <a:xfrm>
            <a:off x="9323468" y="2084580"/>
            <a:ext cx="2584052" cy="2954655"/>
          </a:xfrm>
          <a:prstGeom prst="rect">
            <a:avLst/>
          </a:prstGeom>
          <a:noFill/>
        </p:spPr>
        <p:txBody>
          <a:bodyPr wrap="square" rtlCol="0">
            <a:spAutoFit/>
          </a:bodyPr>
          <a:lstStyle/>
          <a:p>
            <a:pPr marL="285750" indent="-285750">
              <a:buFont typeface="Arial" panose="020B0604020202020204" pitchFamily="34" charset="0"/>
              <a:buChar char="•"/>
            </a:pPr>
            <a:r>
              <a:rPr lang="en-US" sz="2400" dirty="0"/>
              <a:t>Good triumphs over evil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No matter the challenge, stand up and face it head 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3033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xmlns="" id="{A4E841F2-D853-4EBB-BC54-AC38B81C16A9}"/>
              </a:ext>
            </a:extLst>
          </p:cNvPr>
          <p:cNvSpPr txBox="1">
            <a:spLocks/>
          </p:cNvSpPr>
          <p:nvPr/>
        </p:nvSpPr>
        <p:spPr>
          <a:xfrm>
            <a:off x="2787024" y="340241"/>
            <a:ext cx="6536444" cy="810201"/>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Conclusion</a:t>
            </a:r>
          </a:p>
        </p:txBody>
      </p:sp>
      <p:sp>
        <p:nvSpPr>
          <p:cNvPr id="3" name="TextBox 2"/>
          <p:cNvSpPr txBox="1"/>
          <p:nvPr/>
        </p:nvSpPr>
        <p:spPr>
          <a:xfrm>
            <a:off x="843280" y="1150442"/>
            <a:ext cx="10728960" cy="5262979"/>
          </a:xfrm>
          <a:prstGeom prst="rect">
            <a:avLst/>
          </a:prstGeom>
          <a:noFill/>
        </p:spPr>
        <p:txBody>
          <a:bodyPr wrap="square" rtlCol="0">
            <a:spAutoFit/>
          </a:bodyPr>
          <a:lstStyle/>
          <a:p>
            <a:pPr marL="285750" indent="-285750">
              <a:buFont typeface="Arial" panose="020B0604020202020204" pitchFamily="34" charset="0"/>
              <a:buChar char="•"/>
            </a:pPr>
            <a:r>
              <a:rPr lang="en-US" sz="2400" dirty="0"/>
              <a:t>Objects are an important part of Okinawa’s material culture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Events of the past and present define the identity of the Okinawans and help the current era keep ties with their ancestral Ryukyu past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Okinawa’s “others” take the form of evil spirits that can manifest from nearly anything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err="1"/>
              <a:t>Shisa</a:t>
            </a:r>
            <a:r>
              <a:rPr lang="en-US" sz="2400" dirty="0"/>
              <a:t> guards are the main protectors of the island and from evil spirits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Their hope for the future is that their identity will not be lost with the times, as some traditions are dying out, and that future generation will continue to hold on to ancestral values</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15218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xmlns="" id="{445F9CC1-C0B7-444E-9B2A-09390E2A86DD}"/>
              </a:ext>
            </a:extLst>
          </p:cNvPr>
          <p:cNvSpPr txBox="1">
            <a:spLocks/>
          </p:cNvSpPr>
          <p:nvPr/>
        </p:nvSpPr>
        <p:spPr>
          <a:xfrm>
            <a:off x="2787024" y="340241"/>
            <a:ext cx="6536444" cy="810201"/>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pPr algn="ctr"/>
            <a:r>
              <a:rPr lang="en-US" sz="4800" dirty="0"/>
              <a:t>Works Citied</a:t>
            </a:r>
          </a:p>
        </p:txBody>
      </p:sp>
      <p:sp>
        <p:nvSpPr>
          <p:cNvPr id="3" name="TextBox 2">
            <a:extLst>
              <a:ext uri="{FF2B5EF4-FFF2-40B4-BE49-F238E27FC236}">
                <a16:creationId xmlns:a16="http://schemas.microsoft.com/office/drawing/2014/main" xmlns="" id="{D2203E8A-6C7E-49C8-9253-AE9CA0A21EE6}"/>
              </a:ext>
            </a:extLst>
          </p:cNvPr>
          <p:cNvSpPr txBox="1"/>
          <p:nvPr/>
        </p:nvSpPr>
        <p:spPr>
          <a:xfrm>
            <a:off x="292399" y="1554479"/>
            <a:ext cx="11738344" cy="5001369"/>
          </a:xfrm>
          <a:prstGeom prst="rect">
            <a:avLst/>
          </a:prstGeom>
          <a:noFill/>
        </p:spPr>
        <p:txBody>
          <a:bodyPr wrap="square" rtlCol="0">
            <a:spAutoFit/>
          </a:bodyPr>
          <a:lstStyle/>
          <a:p>
            <a:pPr marL="171450" indent="-171450">
              <a:buFont typeface="Arial" panose="020B0604020202020204" pitchFamily="34" charset="0"/>
              <a:buChar char="•"/>
            </a:pPr>
            <a:r>
              <a:rPr lang="en-US" sz="1100" dirty="0"/>
              <a:t>"The Okinawa Centenarian Study : Evidence Based Gerontology." </a:t>
            </a:r>
            <a:r>
              <a:rPr lang="en-US" sz="1100" i="1" dirty="0" err="1"/>
              <a:t>Okicent.Org</a:t>
            </a:r>
            <a:r>
              <a:rPr lang="en-US" sz="1100" dirty="0"/>
              <a:t>, 2017, </a:t>
            </a:r>
            <a:r>
              <a:rPr lang="en-US" sz="1100" u="sng" dirty="0">
                <a:hlinkClick r:id="rId2"/>
              </a:rPr>
              <a:t>http://www.okicent.org/study.html</a:t>
            </a:r>
            <a:r>
              <a:rPr lang="en-US" sz="1100" dirty="0"/>
              <a:t>.</a:t>
            </a:r>
          </a:p>
          <a:p>
            <a:pPr marL="171450" indent="-171450">
              <a:buFont typeface="Arial" panose="020B0604020202020204" pitchFamily="34" charset="0"/>
              <a:buChar char="•"/>
            </a:pPr>
            <a:r>
              <a:rPr lang="en-US" sz="1100" dirty="0"/>
              <a:t>"Okinawa, </a:t>
            </a:r>
            <a:r>
              <a:rPr lang="en-US" sz="1100" dirty="0" err="1"/>
              <a:t>Ikigai</a:t>
            </a:r>
            <a:r>
              <a:rPr lang="en-US" sz="1100" dirty="0"/>
              <a:t>, And The Secrets To Longevity." </a:t>
            </a:r>
            <a:r>
              <a:rPr lang="en-US" sz="1100" i="1" dirty="0" err="1"/>
              <a:t>Ikigai</a:t>
            </a:r>
            <a:r>
              <a:rPr lang="en-US" sz="1100" i="1" dirty="0"/>
              <a:t> Way | Martial Arts Blog</a:t>
            </a:r>
            <a:r>
              <a:rPr lang="en-US" sz="1100" dirty="0"/>
              <a:t>, 2017, </a:t>
            </a:r>
          </a:p>
          <a:p>
            <a:pPr marL="171450" indent="-171450">
              <a:buFont typeface="Arial" panose="020B0604020202020204" pitchFamily="34" charset="0"/>
              <a:buChar char="•"/>
            </a:pPr>
            <a:r>
              <a:rPr lang="en-US" sz="1100" u="sng" dirty="0">
                <a:hlinkClick r:id="rId3"/>
              </a:rPr>
              <a:t>http://www.ikigaiway.com/2010/okinawa-ikigai-secrets-to-longevity/</a:t>
            </a:r>
            <a:r>
              <a:rPr lang="en-US" sz="1100" dirty="0"/>
              <a:t>. </a:t>
            </a:r>
          </a:p>
          <a:p>
            <a:pPr marL="171450" indent="-171450">
              <a:buFont typeface="Arial" panose="020B0604020202020204" pitchFamily="34" charset="0"/>
              <a:buChar char="•"/>
            </a:pPr>
            <a:r>
              <a:rPr lang="en-US" sz="1100" dirty="0"/>
              <a:t>Buettner, Dan. “These People Live Longer Than Anyone. Here Are 9 Things They Do.” </a:t>
            </a:r>
            <a:r>
              <a:rPr lang="en-US" sz="1100" dirty="0" err="1"/>
              <a:t>Mindbodygreen</a:t>
            </a:r>
            <a:r>
              <a:rPr lang="en-US" sz="1100" dirty="0"/>
              <a:t>, 7 July 2014, </a:t>
            </a:r>
            <a:r>
              <a:rPr lang="en-US" sz="1100" u="sng" dirty="0">
                <a:hlinkClick r:id="rId4"/>
              </a:rPr>
              <a:t>www.mindbodygreen.com/0-14305/these-people-live-longer-than-anyone-here-are-9-things-they-do.html</a:t>
            </a:r>
            <a:r>
              <a:rPr lang="en-US" sz="1100" dirty="0"/>
              <a:t>.</a:t>
            </a:r>
          </a:p>
          <a:p>
            <a:pPr marL="171450" indent="-171450">
              <a:buFont typeface="Arial" panose="020B0604020202020204" pitchFamily="34" charset="0"/>
              <a:buChar char="•"/>
            </a:pPr>
            <a:r>
              <a:rPr lang="en-US" sz="1100" dirty="0"/>
              <a:t>Mansfield, Stephen. "Food For Thought: A Traditional Okinawan Diet May Help Prolong Life | The Japan Times." </a:t>
            </a:r>
            <a:r>
              <a:rPr lang="en-US" sz="1100" i="1" dirty="0"/>
              <a:t>The Japan Times</a:t>
            </a:r>
            <a:r>
              <a:rPr lang="en-US" sz="1100" dirty="0"/>
              <a:t>, 2017, </a:t>
            </a:r>
            <a:r>
              <a:rPr lang="en-US" sz="1100" u="sng" dirty="0">
                <a:hlinkClick r:id="rId5"/>
              </a:rPr>
              <a:t>https://www.japantimes.co.jp/life/2015/12/12/lifestyle/food-thought-traditional-okinawan-diet-may-help-prolong-life/#.WdkrEWiPJPY</a:t>
            </a:r>
            <a:r>
              <a:rPr lang="en-US" sz="1100" dirty="0"/>
              <a:t>.</a:t>
            </a:r>
          </a:p>
          <a:p>
            <a:pPr marL="171450" indent="-171450">
              <a:buFont typeface="Arial" panose="020B0604020202020204" pitchFamily="34" charset="0"/>
              <a:buChar char="•"/>
            </a:pPr>
            <a:r>
              <a:rPr lang="en-US" sz="1100" dirty="0"/>
              <a:t>"Early History Of The Ryukyu Kingdom And Its Relationship With China And Japan." </a:t>
            </a:r>
            <a:r>
              <a:rPr lang="en-US" sz="1100" i="1" dirty="0" err="1"/>
              <a:t>Uchinanchu.Org</a:t>
            </a:r>
            <a:r>
              <a:rPr lang="en-US" sz="1100" dirty="0"/>
              <a:t>, 2017, </a:t>
            </a:r>
            <a:r>
              <a:rPr lang="en-US" sz="1100" u="sng" dirty="0">
                <a:hlinkClick r:id="rId6"/>
              </a:rPr>
              <a:t>http://www.uchinanchu.org/uchinanchu/history_early.htm</a:t>
            </a:r>
            <a:r>
              <a:rPr lang="en-US" sz="1100" dirty="0"/>
              <a:t>.</a:t>
            </a:r>
          </a:p>
          <a:p>
            <a:pPr marL="171450" indent="-171450">
              <a:buFont typeface="Arial" panose="020B0604020202020204" pitchFamily="34" charset="0"/>
              <a:buChar char="•"/>
            </a:pPr>
            <a:r>
              <a:rPr lang="en-US" sz="1100" dirty="0"/>
              <a:t>"The Great Tugs-Of-War | </a:t>
            </a:r>
            <a:r>
              <a:rPr lang="en-US" sz="1100" dirty="0" err="1"/>
              <a:t>Be.Okinawa</a:t>
            </a:r>
            <a:r>
              <a:rPr lang="en-US" sz="1100" dirty="0"/>
              <a:t>." </a:t>
            </a:r>
            <a:r>
              <a:rPr lang="en-US" sz="1100" i="1" dirty="0" err="1"/>
              <a:t>Be.Okinawa</a:t>
            </a:r>
            <a:r>
              <a:rPr lang="en-US" sz="1100" dirty="0"/>
              <a:t>, 2017, </a:t>
            </a:r>
            <a:r>
              <a:rPr lang="en-US" sz="1100" u="sng" dirty="0">
                <a:hlinkClick r:id="rId7"/>
              </a:rPr>
              <a:t>https://www.visitokinawa.jp/attractions/great-tugs-war</a:t>
            </a:r>
            <a:r>
              <a:rPr lang="en-US" sz="1100" dirty="0"/>
              <a:t>.</a:t>
            </a:r>
          </a:p>
          <a:p>
            <a:pPr marL="171450" indent="-171450">
              <a:buFont typeface="Arial" panose="020B0604020202020204" pitchFamily="34" charset="0"/>
              <a:buChar char="•"/>
            </a:pPr>
            <a:r>
              <a:rPr lang="en-US" sz="1100" dirty="0"/>
              <a:t>"</a:t>
            </a:r>
            <a:r>
              <a:rPr lang="en-US" sz="1100" dirty="0" err="1"/>
              <a:t>Hinukan</a:t>
            </a:r>
            <a:r>
              <a:rPr lang="en-US" sz="1100" dirty="0"/>
              <a:t> Watches Over Family Fortunes | Japan Update." </a:t>
            </a:r>
            <a:r>
              <a:rPr lang="en-US" sz="1100" i="1" dirty="0" err="1"/>
              <a:t>Japanupdate.Com</a:t>
            </a:r>
            <a:r>
              <a:rPr lang="en-US" sz="1100" dirty="0"/>
              <a:t>, 2017, </a:t>
            </a:r>
            <a:r>
              <a:rPr lang="en-US" sz="1100" u="sng" dirty="0">
                <a:hlinkClick r:id="rId8"/>
              </a:rPr>
              <a:t>http://www.japanupdate.com/2013/11/hinukan-watches-over-family-fortunes/</a:t>
            </a:r>
            <a:r>
              <a:rPr lang="en-US" sz="1100" dirty="0"/>
              <a:t>.</a:t>
            </a:r>
          </a:p>
          <a:p>
            <a:pPr marL="171450" indent="-171450">
              <a:buFont typeface="Arial" panose="020B0604020202020204" pitchFamily="34" charset="0"/>
              <a:buChar char="•"/>
            </a:pPr>
            <a:r>
              <a:rPr lang="en-US" sz="1100" dirty="0"/>
              <a:t>"</a:t>
            </a:r>
            <a:r>
              <a:rPr lang="en-US" sz="1100" dirty="0" err="1"/>
              <a:t>Magiri</a:t>
            </a:r>
            <a:r>
              <a:rPr lang="en-US" sz="1100" dirty="0"/>
              <a:t>-Zu - </a:t>
            </a:r>
            <a:r>
              <a:rPr lang="en-US" sz="1100" dirty="0" err="1"/>
              <a:t>Samuraiwiki</a:t>
            </a:r>
            <a:r>
              <a:rPr lang="en-US" sz="1100" dirty="0"/>
              <a:t>." </a:t>
            </a:r>
            <a:r>
              <a:rPr lang="en-US" sz="1100" i="1" dirty="0" err="1"/>
              <a:t>Wiki.Samurai-Archives.Com</a:t>
            </a:r>
            <a:r>
              <a:rPr lang="en-US" sz="1100" dirty="0"/>
              <a:t>, 2017, </a:t>
            </a:r>
            <a:r>
              <a:rPr lang="en-US" sz="1100" u="sng" dirty="0">
                <a:hlinkClick r:id="rId9"/>
              </a:rPr>
              <a:t>https://wiki.samurai-archives.com/index.php?title=Magiri-zu</a:t>
            </a:r>
            <a:r>
              <a:rPr lang="en-US" sz="1100" dirty="0"/>
              <a:t>.</a:t>
            </a:r>
          </a:p>
          <a:p>
            <a:pPr marL="171450" indent="-171450">
              <a:buFont typeface="Arial" panose="020B0604020202020204" pitchFamily="34" charset="0"/>
              <a:buChar char="•"/>
            </a:pPr>
            <a:r>
              <a:rPr lang="en-US" sz="1100" dirty="0"/>
              <a:t>"Okinawa Index: Index &gt; Culture &gt; Myth &amp; Folklore &gt; </a:t>
            </a:r>
            <a:r>
              <a:rPr lang="en-US" sz="1100" dirty="0" err="1"/>
              <a:t>Ishiganto</a:t>
            </a:r>
            <a:r>
              <a:rPr lang="en-US" sz="1100" dirty="0"/>
              <a:t>." </a:t>
            </a:r>
            <a:r>
              <a:rPr lang="en-US" sz="1100" i="1" dirty="0" err="1"/>
              <a:t>Okinawaindex.Com</a:t>
            </a:r>
            <a:r>
              <a:rPr lang="en-US" sz="1100" dirty="0"/>
              <a:t>, 2017, </a:t>
            </a:r>
            <a:r>
              <a:rPr lang="en-US" sz="1100" u="sng" dirty="0">
                <a:hlinkClick r:id="rId10"/>
              </a:rPr>
              <a:t>http://www.okinawaindex.com/index/?tid=2&amp;cid=290&amp;id=2</a:t>
            </a:r>
            <a:r>
              <a:rPr lang="en-US" sz="1100" dirty="0"/>
              <a:t>.</a:t>
            </a:r>
          </a:p>
          <a:p>
            <a:pPr marL="171450" indent="-171450">
              <a:buFont typeface="Arial" panose="020B0604020202020204" pitchFamily="34" charset="0"/>
              <a:buChar char="•"/>
            </a:pPr>
            <a:r>
              <a:rPr lang="en-US" sz="1100" dirty="0"/>
              <a:t>"Okinawa Index: Index &gt; Culture &gt; Myth &amp; Folklore &gt; </a:t>
            </a:r>
            <a:r>
              <a:rPr lang="en-US" sz="1100" dirty="0" err="1"/>
              <a:t>Shisa</a:t>
            </a:r>
            <a:r>
              <a:rPr lang="en-US" sz="1100" dirty="0"/>
              <a:t>." </a:t>
            </a:r>
            <a:r>
              <a:rPr lang="en-US" sz="1100" i="1" dirty="0" err="1"/>
              <a:t>Okinawaindex.Com</a:t>
            </a:r>
            <a:r>
              <a:rPr lang="en-US" sz="1100" dirty="0"/>
              <a:t>, 2017, </a:t>
            </a:r>
            <a:r>
              <a:rPr lang="en-US" sz="1100" u="sng" dirty="0">
                <a:hlinkClick r:id="rId11"/>
              </a:rPr>
              <a:t>http://www.okinawaindex.com/index/?tid=2&amp;cid=290&amp;id=1</a:t>
            </a:r>
            <a:r>
              <a:rPr lang="en-US" sz="1100" dirty="0"/>
              <a:t>.</a:t>
            </a:r>
          </a:p>
          <a:p>
            <a:pPr marL="171450" indent="-171450">
              <a:buFont typeface="Arial" panose="020B0604020202020204" pitchFamily="34" charset="0"/>
              <a:buChar char="•"/>
            </a:pPr>
            <a:r>
              <a:rPr lang="en-US" sz="1100" dirty="0"/>
              <a:t>"Ryukyu Investiture Crown - </a:t>
            </a:r>
            <a:r>
              <a:rPr lang="en-US" sz="1100" dirty="0" err="1"/>
              <a:t>Samuraiwiki</a:t>
            </a:r>
            <a:r>
              <a:rPr lang="en-US" sz="1100" dirty="0"/>
              <a:t>." </a:t>
            </a:r>
            <a:r>
              <a:rPr lang="en-US" sz="1100" i="1" dirty="0" err="1"/>
              <a:t>Wiki.Samurai-Archives.Com</a:t>
            </a:r>
            <a:r>
              <a:rPr lang="en-US" sz="1100" dirty="0"/>
              <a:t>, 2017, </a:t>
            </a:r>
            <a:r>
              <a:rPr lang="en-US" sz="1100" u="sng" dirty="0">
                <a:hlinkClick r:id="rId12"/>
              </a:rPr>
              <a:t>https://wiki.samurai-archives.com/index.php?title=Ryukyu_investiture_crown</a:t>
            </a:r>
            <a:r>
              <a:rPr lang="en-US" sz="1100" dirty="0"/>
              <a:t>.</a:t>
            </a:r>
          </a:p>
          <a:p>
            <a:pPr marL="171450" indent="-171450">
              <a:buFont typeface="Arial" panose="020B0604020202020204" pitchFamily="34" charset="0"/>
              <a:buChar char="•"/>
            </a:pPr>
            <a:r>
              <a:rPr lang="en-US" sz="1100" dirty="0"/>
              <a:t>"</a:t>
            </a:r>
            <a:r>
              <a:rPr lang="en-US" sz="1100" dirty="0" err="1"/>
              <a:t>Shuri</a:t>
            </a:r>
            <a:r>
              <a:rPr lang="en-US" sz="1100" dirty="0"/>
              <a:t> Castle Festival - Where Japan's Ancient History Gets Revived." </a:t>
            </a:r>
            <a:r>
              <a:rPr lang="en-US" sz="1100" i="1" dirty="0" err="1"/>
              <a:t>Annees</a:t>
            </a:r>
            <a:r>
              <a:rPr lang="en-US" sz="1100" i="1" dirty="0"/>
              <a:t> De </a:t>
            </a:r>
            <a:r>
              <a:rPr lang="en-US" sz="1100" i="1" dirty="0" err="1"/>
              <a:t>Pelerinage</a:t>
            </a:r>
            <a:r>
              <a:rPr lang="en-US" sz="1100" dirty="0"/>
              <a:t>, 2017, </a:t>
            </a:r>
            <a:r>
              <a:rPr lang="en-US" sz="1100" u="sng" dirty="0">
                <a:hlinkClick r:id="rId13"/>
              </a:rPr>
              <a:t>http://www.annees-de-pelerinage.com/shuri-castle-festival-naha-okinawa/</a:t>
            </a:r>
            <a:r>
              <a:rPr lang="en-US" sz="1100" dirty="0"/>
              <a:t>.</a:t>
            </a:r>
          </a:p>
          <a:p>
            <a:pPr marL="171450" indent="-171450">
              <a:buFont typeface="Arial" panose="020B0604020202020204" pitchFamily="34" charset="0"/>
              <a:buChar char="•"/>
            </a:pPr>
            <a:r>
              <a:rPr lang="en-US" sz="1100" dirty="0"/>
              <a:t>"</a:t>
            </a:r>
            <a:r>
              <a:rPr lang="en-US" sz="1100" dirty="0" err="1"/>
              <a:t>Shuri</a:t>
            </a:r>
            <a:r>
              <a:rPr lang="en-US" sz="1100" dirty="0"/>
              <a:t> Castle's Other History: Architecture And Empire In Okinawa | The Asia-Pacific Journal: Japan Focus." </a:t>
            </a:r>
            <a:r>
              <a:rPr lang="en-US" sz="1100" i="1" dirty="0" err="1"/>
              <a:t>Apjjf.Org</a:t>
            </a:r>
            <a:r>
              <a:rPr lang="en-US" sz="1100" dirty="0"/>
              <a:t>, 2017, </a:t>
            </a:r>
            <a:r>
              <a:rPr lang="en-US" sz="1100" u="sng" dirty="0">
                <a:hlinkClick r:id="rId14"/>
              </a:rPr>
              <a:t>http://apjjf.org/-Tze-M.-Loo/3232/article.html</a:t>
            </a:r>
            <a:r>
              <a:rPr lang="en-US" sz="1100" dirty="0"/>
              <a:t>.</a:t>
            </a:r>
          </a:p>
          <a:p>
            <a:pPr marL="171450" indent="-171450">
              <a:buFont typeface="Arial" panose="020B0604020202020204" pitchFamily="34" charset="0"/>
              <a:buChar char="•"/>
            </a:pPr>
            <a:r>
              <a:rPr lang="en-US" sz="1100" dirty="0"/>
              <a:t>"</a:t>
            </a:r>
            <a:r>
              <a:rPr lang="en-US" sz="1100" dirty="0" err="1"/>
              <a:t>國學院デジタルミュージアム</a:t>
            </a:r>
            <a:r>
              <a:rPr lang="en-US" sz="1100" dirty="0"/>
              <a:t>." </a:t>
            </a:r>
            <a:r>
              <a:rPr lang="en-US" sz="1100" i="1" dirty="0"/>
              <a:t>K-</a:t>
            </a:r>
            <a:r>
              <a:rPr lang="en-US" sz="1100" i="1" dirty="0" err="1"/>
              <a:t>Amc.Kokugakuin.Ac.Jp</a:t>
            </a:r>
            <a:r>
              <a:rPr lang="en-US" sz="1100" dirty="0"/>
              <a:t>, 2017, </a:t>
            </a:r>
            <a:r>
              <a:rPr lang="en-US" sz="1100" u="sng" dirty="0">
                <a:hlinkClick r:id="rId15"/>
              </a:rPr>
              <a:t>http://k-amc.kokugakuin.ac.jp/DM/detail.do;jsessionid=A3C4B0988A436CB584C4F244A906904A?class_name=col_eos&amp;data_id=23243</a:t>
            </a:r>
            <a:r>
              <a:rPr lang="en-US" sz="1100" dirty="0"/>
              <a:t>.</a:t>
            </a:r>
          </a:p>
          <a:p>
            <a:pPr marL="171450" indent="-171450">
              <a:buFont typeface="Arial" panose="020B0604020202020204" pitchFamily="34" charset="0"/>
              <a:buChar char="•"/>
            </a:pPr>
            <a:r>
              <a:rPr lang="en-US" sz="1100" dirty="0"/>
              <a:t>Girl, </a:t>
            </a:r>
            <a:r>
              <a:rPr lang="en-US" sz="1100" dirty="0" err="1"/>
              <a:t>Mensore</a:t>
            </a:r>
            <a:r>
              <a:rPr lang="en-US" sz="1100" dirty="0"/>
              <a:t>. "The History Of </a:t>
            </a:r>
            <a:r>
              <a:rPr lang="en-US" sz="1100" dirty="0" err="1"/>
              <a:t>Eisa</a:t>
            </a:r>
            <a:r>
              <a:rPr lang="en-US" sz="1100" dirty="0"/>
              <a:t>: Okinawa's Folk Dance - </a:t>
            </a:r>
            <a:r>
              <a:rPr lang="en-US" sz="1100" dirty="0" err="1"/>
              <a:t>Mensore</a:t>
            </a:r>
            <a:r>
              <a:rPr lang="en-US" sz="1100" dirty="0"/>
              <a:t> Girl." </a:t>
            </a:r>
            <a:r>
              <a:rPr lang="en-US" sz="1100" i="1" dirty="0" err="1"/>
              <a:t>Mensore</a:t>
            </a:r>
            <a:r>
              <a:rPr lang="en-US" sz="1100" i="1" dirty="0"/>
              <a:t> Girl</a:t>
            </a:r>
            <a:r>
              <a:rPr lang="en-US" sz="1100" dirty="0"/>
              <a:t>, 2017, </a:t>
            </a:r>
            <a:r>
              <a:rPr lang="en-US" sz="1100" u="sng" dirty="0">
                <a:hlinkClick r:id="rId16"/>
              </a:rPr>
              <a:t>http://www.mensoregirl.com/eisa-okinawa/</a:t>
            </a:r>
            <a:r>
              <a:rPr lang="en-US" sz="1100" dirty="0"/>
              <a:t>.</a:t>
            </a:r>
          </a:p>
          <a:p>
            <a:pPr marL="171450" indent="-171450">
              <a:buFont typeface="Arial" panose="020B0604020202020204" pitchFamily="34" charset="0"/>
              <a:buChar char="•"/>
            </a:pPr>
            <a:r>
              <a:rPr lang="en-US" sz="1100" dirty="0"/>
              <a:t>Okinawa, Battle. "Battle Of Okinawa - World War II - </a:t>
            </a:r>
            <a:r>
              <a:rPr lang="en-US" sz="1100" dirty="0" err="1"/>
              <a:t>HISTORY.Com</a:t>
            </a:r>
            <a:r>
              <a:rPr lang="en-US" sz="1100" dirty="0"/>
              <a:t>." </a:t>
            </a:r>
            <a:r>
              <a:rPr lang="en-US" sz="1100" i="1" dirty="0" err="1"/>
              <a:t>HISTORY.Com</a:t>
            </a:r>
            <a:r>
              <a:rPr lang="en-US" sz="1100" dirty="0"/>
              <a:t>, 2017, </a:t>
            </a:r>
            <a:r>
              <a:rPr lang="en-US" sz="1100" u="sng" dirty="0">
                <a:hlinkClick r:id="rId17"/>
              </a:rPr>
              <a:t>http://www.history.com/topics/world-war-ii/battle-of-okinawa</a:t>
            </a:r>
            <a:r>
              <a:rPr lang="en-US" sz="1100" dirty="0"/>
              <a:t>.</a:t>
            </a:r>
          </a:p>
          <a:p>
            <a:pPr marL="171450" indent="-171450">
              <a:buFont typeface="Arial" panose="020B0604020202020204" pitchFamily="34" charset="0"/>
              <a:buChar char="•"/>
            </a:pPr>
            <a:r>
              <a:rPr lang="en-US" sz="1100" dirty="0"/>
              <a:t>2017, </a:t>
            </a:r>
            <a:r>
              <a:rPr lang="en-US" sz="1100" u="sng" dirty="0">
                <a:hlinkClick r:id="rId18"/>
              </a:rPr>
              <a:t>https://japanesemythology.wordpress.com/nirai-kanai/</a:t>
            </a:r>
            <a:r>
              <a:rPr lang="en-US" sz="1100" dirty="0"/>
              <a:t>.</a:t>
            </a:r>
          </a:p>
          <a:p>
            <a:pPr marL="171450" indent="-171450">
              <a:buFont typeface="Arial" panose="020B0604020202020204" pitchFamily="34" charset="0"/>
              <a:buChar char="•"/>
            </a:pPr>
            <a:r>
              <a:rPr lang="en-US" sz="1100" dirty="0" err="1"/>
              <a:t>Revolvy</a:t>
            </a:r>
            <a:r>
              <a:rPr lang="en-US" sz="1100" dirty="0"/>
              <a:t>, LLC. ""Ryukyuan Mythology" On </a:t>
            </a:r>
            <a:r>
              <a:rPr lang="en-US" sz="1100" dirty="0" err="1"/>
              <a:t>Revolvy.Com</a:t>
            </a:r>
            <a:r>
              <a:rPr lang="en-US" sz="1100" dirty="0"/>
              <a:t>." </a:t>
            </a:r>
            <a:r>
              <a:rPr lang="en-US" sz="1100" i="1" dirty="0" err="1"/>
              <a:t>Revolvy.Com</a:t>
            </a:r>
            <a:r>
              <a:rPr lang="en-US" sz="1100" dirty="0"/>
              <a:t>, 2017, </a:t>
            </a:r>
            <a:r>
              <a:rPr lang="en-US" sz="1100" u="sng" dirty="0">
                <a:hlinkClick r:id="rId19" invalidUrl="https://www.revolvy.com/main/index.php?s=Ryukyuan mythology&amp;item_type=topic"/>
              </a:rPr>
              <a:t>https://www.revolvy.com/main/index.php?s=Ryukyuan%20mythology&amp;item_type=topic</a:t>
            </a:r>
            <a:r>
              <a:rPr lang="en-US" sz="1100" dirty="0"/>
              <a:t>.</a:t>
            </a:r>
          </a:p>
          <a:p>
            <a:pPr marL="171450" indent="-171450">
              <a:buFont typeface="Arial" panose="020B0604020202020204" pitchFamily="34" charset="0"/>
              <a:buChar char="•"/>
            </a:pPr>
            <a:r>
              <a:rPr lang="en-US" sz="1100" dirty="0"/>
              <a:t>"Encyclopedia Of Shinto - Home : Rituals In Okinawa And </a:t>
            </a:r>
            <a:r>
              <a:rPr lang="en-US" sz="1100" dirty="0" err="1"/>
              <a:t>Amami</a:t>
            </a:r>
            <a:r>
              <a:rPr lang="en-US" sz="1100" dirty="0"/>
              <a:t> : </a:t>
            </a:r>
            <a:r>
              <a:rPr lang="en-US" sz="1100" dirty="0" err="1"/>
              <a:t>Ryūkyū</a:t>
            </a:r>
            <a:r>
              <a:rPr lang="en-US" sz="1100" dirty="0"/>
              <a:t> Mythology." </a:t>
            </a:r>
            <a:r>
              <a:rPr lang="en-US" sz="1100" i="1" dirty="0" err="1"/>
              <a:t>Eos.Kokugakuin.Ac.Jp</a:t>
            </a:r>
            <a:r>
              <a:rPr lang="en-US" sz="1100" dirty="0"/>
              <a:t>, 2017, </a:t>
            </a:r>
            <a:r>
              <a:rPr lang="en-US" sz="1100" u="sng" dirty="0">
                <a:hlinkClick r:id="rId20"/>
              </a:rPr>
              <a:t>http://eos.kokugakuin.ac.jp/modules/xwords/entry.php?entryID=1032</a:t>
            </a:r>
            <a:r>
              <a:rPr lang="en-US" sz="1100" dirty="0"/>
              <a:t>.</a:t>
            </a:r>
          </a:p>
          <a:p>
            <a:pPr marL="171450" indent="-171450">
              <a:buFont typeface="Arial" panose="020B0604020202020204" pitchFamily="34" charset="0"/>
              <a:buChar char="•"/>
            </a:pPr>
            <a:r>
              <a:rPr lang="en-US" sz="1100" dirty="0" err="1"/>
              <a:t>Revolvy</a:t>
            </a:r>
            <a:r>
              <a:rPr lang="en-US" sz="1100" dirty="0"/>
              <a:t>, LLC. ""</a:t>
            </a:r>
            <a:r>
              <a:rPr lang="en-US" sz="1100" dirty="0" err="1"/>
              <a:t>Amamikyu</a:t>
            </a:r>
            <a:r>
              <a:rPr lang="en-US" sz="1100" dirty="0"/>
              <a:t>" On </a:t>
            </a:r>
            <a:r>
              <a:rPr lang="en-US" sz="1100" dirty="0" err="1"/>
              <a:t>Revolvy.Com</a:t>
            </a:r>
            <a:r>
              <a:rPr lang="en-US" sz="1100" dirty="0"/>
              <a:t>." </a:t>
            </a:r>
            <a:r>
              <a:rPr lang="en-US" sz="1100" i="1" dirty="0" err="1"/>
              <a:t>Revolvy.Com</a:t>
            </a:r>
            <a:r>
              <a:rPr lang="en-US" sz="1100" dirty="0"/>
              <a:t>, 2017, </a:t>
            </a:r>
            <a:r>
              <a:rPr lang="en-US" sz="1100" u="sng" dirty="0">
                <a:hlinkClick r:id="rId21"/>
              </a:rPr>
              <a:t>https://www.revolvy.com/main/index.php?s=Amamikyu&amp;item_type=topic</a:t>
            </a:r>
            <a:r>
              <a:rPr lang="en-US" sz="1100" dirty="0"/>
              <a:t>.</a:t>
            </a:r>
          </a:p>
          <a:p>
            <a:pPr marL="171450" indent="-171450">
              <a:buFont typeface="Arial" panose="020B0604020202020204" pitchFamily="34" charset="0"/>
              <a:buChar char="•"/>
            </a:pPr>
            <a:r>
              <a:rPr lang="en-US" sz="1100" dirty="0"/>
              <a:t>"Learn About </a:t>
            </a:r>
            <a:r>
              <a:rPr lang="en-US" sz="1100" dirty="0" err="1"/>
              <a:t>Shisa</a:t>
            </a:r>
            <a:r>
              <a:rPr lang="en-US" sz="1100" dirty="0"/>
              <a:t> Dogs, The Fascinating Stone Guardians Of Okinawa! – Japan Info." </a:t>
            </a:r>
            <a:r>
              <a:rPr lang="en-US" sz="1100" i="1" dirty="0"/>
              <a:t>Japan Info</a:t>
            </a:r>
            <a:r>
              <a:rPr lang="en-US" sz="1100" dirty="0"/>
              <a:t>, 2017, </a:t>
            </a:r>
            <a:r>
              <a:rPr lang="en-US" sz="1100" u="sng" dirty="0">
                <a:hlinkClick r:id="rId22"/>
              </a:rPr>
              <a:t>http://jpninfo.com/21249</a:t>
            </a:r>
            <a:r>
              <a:rPr lang="en-US" sz="1100" dirty="0"/>
              <a:t>.</a:t>
            </a:r>
          </a:p>
          <a:p>
            <a:pPr marL="171450" indent="-171450">
              <a:buFont typeface="Arial" panose="020B0604020202020204" pitchFamily="34" charset="0"/>
              <a:buChar char="•"/>
            </a:pPr>
            <a:r>
              <a:rPr lang="en-US" sz="1100" dirty="0"/>
              <a:t>"Okinawa Index: Index &gt; Culture &gt; Myth &amp; Folklore &gt; </a:t>
            </a:r>
            <a:r>
              <a:rPr lang="en-US" sz="1100" dirty="0" err="1"/>
              <a:t>Shisa</a:t>
            </a:r>
            <a:r>
              <a:rPr lang="en-US" sz="1100" dirty="0"/>
              <a:t>." </a:t>
            </a:r>
            <a:r>
              <a:rPr lang="en-US" sz="1100" i="1" dirty="0" err="1"/>
              <a:t>Okinawaindex.Com</a:t>
            </a:r>
            <a:r>
              <a:rPr lang="en-US" sz="1100" dirty="0"/>
              <a:t>, 2017, </a:t>
            </a:r>
            <a:r>
              <a:rPr lang="en-US" sz="1100" u="sng" dirty="0">
                <a:hlinkClick r:id="rId11"/>
              </a:rPr>
              <a:t>http://www.okinawaindex.com/index/?tid=2&amp;cid=290&amp;id=1</a:t>
            </a:r>
            <a:r>
              <a:rPr lang="en-US" sz="1100" dirty="0"/>
              <a:t>.</a:t>
            </a:r>
          </a:p>
          <a:p>
            <a:pPr marL="171450" indent="-171450">
              <a:buFont typeface="Arial" panose="020B0604020202020204" pitchFamily="34" charset="0"/>
              <a:buChar char="•"/>
            </a:pPr>
            <a:r>
              <a:rPr lang="en-US" sz="1100" dirty="0" err="1"/>
              <a:t>Nieubuurt</a:t>
            </a:r>
            <a:r>
              <a:rPr lang="en-US" sz="1100" dirty="0"/>
              <a:t>, J et al. "Ancient Guardians Of Okinawa: </a:t>
            </a:r>
            <a:r>
              <a:rPr lang="en-US" sz="1100" dirty="0" err="1"/>
              <a:t>Shisa</a:t>
            </a:r>
            <a:r>
              <a:rPr lang="en-US" sz="1100" dirty="0"/>
              <a:t>." </a:t>
            </a:r>
            <a:r>
              <a:rPr lang="en-US" sz="1100" i="1" dirty="0" err="1"/>
              <a:t>Joshneebs.Blogspot.Com</a:t>
            </a:r>
            <a:r>
              <a:rPr lang="en-US" sz="1100" dirty="0"/>
              <a:t>, 2017, </a:t>
            </a:r>
            <a:r>
              <a:rPr lang="en-US" sz="1100" u="sng" dirty="0">
                <a:hlinkClick r:id="rId23"/>
              </a:rPr>
              <a:t>http://joshneebs.blogspot.com/2014/04/ancient-guardians-of-okinawa-shisa.html</a:t>
            </a:r>
            <a:r>
              <a:rPr lang="en-US" sz="1100" dirty="0"/>
              <a:t>.</a:t>
            </a:r>
          </a:p>
          <a:p>
            <a:pPr marL="171450" indent="-171450">
              <a:buFont typeface="Arial" panose="020B0604020202020204" pitchFamily="34" charset="0"/>
              <a:buChar char="•"/>
            </a:pPr>
            <a:endParaRPr lang="en-US" sz="1100" dirty="0"/>
          </a:p>
        </p:txBody>
      </p:sp>
    </p:spTree>
    <p:extLst>
      <p:ext uri="{BB962C8B-B14F-4D97-AF65-F5344CB8AC3E}">
        <p14:creationId xmlns:p14="http://schemas.microsoft.com/office/powerpoint/2010/main" val="501704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rushed Metal 16x9">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brushed metal presentation (widescreen).potx" id="{DA9951C7-4320-4495-9FC1-E63CCA4172C0}" vid="{B4FD8286-12BA-4ECE-B80E-03C93BD82B08}"/>
    </a:ext>
  </a:extLst>
</a:theme>
</file>

<file path=ppt/theme/theme2.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rushedMetal">
      <a:dk1>
        <a:sysClr val="windowText" lastClr="000000"/>
      </a:dk1>
      <a:lt1>
        <a:sysClr val="window" lastClr="FFFFFF"/>
      </a:lt1>
      <a:dk2>
        <a:srgbClr val="2F333A"/>
      </a:dk2>
      <a:lt2>
        <a:srgbClr val="E4F9F9"/>
      </a:lt2>
      <a:accent1>
        <a:srgbClr val="07CB98"/>
      </a:accent1>
      <a:accent2>
        <a:srgbClr val="5A90D1"/>
      </a:accent2>
      <a:accent3>
        <a:srgbClr val="E6AD1E"/>
      </a:accent3>
      <a:accent4>
        <a:srgbClr val="EA6312"/>
      </a:accent4>
      <a:accent5>
        <a:srgbClr val="8253A9"/>
      </a:accent5>
      <a:accent6>
        <a:srgbClr val="CB274A"/>
      </a:accent6>
      <a:hlink>
        <a:srgbClr val="5A90D1"/>
      </a:hlink>
      <a:folHlink>
        <a:srgbClr val="969696"/>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C05A15-2C36-4B2C-9ED7-7313D59409A3}">
  <ds:schemaRefs>
    <ds:schemaRef ds:uri="http://schemas.microsoft.com/sharepoint/v3/contenttype/forms"/>
  </ds:schemaRefs>
</ds:datastoreItem>
</file>

<file path=customXml/itemProps2.xml><?xml version="1.0" encoding="utf-8"?>
<ds:datastoreItem xmlns:ds="http://schemas.openxmlformats.org/officeDocument/2006/customXml" ds:itemID="{85A16170-AED4-43FB-90C7-1F1653EBFACC}">
  <ds:schemaRefs>
    <ds:schemaRef ds:uri="a4f35948-e619-41b3-aa29-22878b09cfd2"/>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40262f94-9f35-4ac3-9a90-690165a166b7"/>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2961EA76-1630-4788-A629-8FDAFC9205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Green brushed metal presentation (widescreen)</Template>
  <TotalTime>1771</TotalTime>
  <Words>2721</Words>
  <Application>Microsoft Macintosh PowerPoint</Application>
  <PresentationFormat>Widescreen</PresentationFormat>
  <Paragraphs>180</Paragraphs>
  <Slides>13</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Georgia</vt:lpstr>
      <vt:lpstr>Arial</vt:lpstr>
      <vt:lpstr>Brushed Metal 16x9</vt:lpstr>
      <vt:lpstr> HUMN 351: Myth in the World  Course Project – Part 6 </vt:lpstr>
      <vt:lpstr>Introduction</vt:lpstr>
      <vt:lpstr>PowerPoint Presentation</vt:lpstr>
      <vt:lpstr>PowerPoint Presentation</vt:lpstr>
      <vt:lpstr>PowerPoint Presentation</vt:lpstr>
      <vt:lpstr>Creation Story</vt:lpstr>
      <vt:lpstr>PowerPoint Presentation</vt:lpstr>
      <vt:lpstr>The “Others”</vt:lpstr>
      <vt:lpstr>A Myth of Heroism</vt:lpstr>
      <vt:lpstr>A Myth of Heroism cont…</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Cory Towner</dc:creator>
  <cp:lastModifiedBy>Microsoft Office User</cp:lastModifiedBy>
  <cp:revision>84</cp:revision>
  <dcterms:created xsi:type="dcterms:W3CDTF">2017-10-30T22:31:29Z</dcterms:created>
  <dcterms:modified xsi:type="dcterms:W3CDTF">2018-10-30T18:02:40Z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